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409" r:id="rId3"/>
    <p:sldId id="410" r:id="rId4"/>
    <p:sldId id="412" r:id="rId5"/>
    <p:sldId id="415" r:id="rId6"/>
    <p:sldId id="497" r:id="rId7"/>
    <p:sldId id="419" r:id="rId8"/>
    <p:sldId id="421" r:id="rId9"/>
    <p:sldId id="417" r:id="rId10"/>
    <p:sldId id="422" r:id="rId11"/>
    <p:sldId id="424" r:id="rId12"/>
    <p:sldId id="418" r:id="rId13"/>
    <p:sldId id="425" r:id="rId14"/>
    <p:sldId id="426" r:id="rId15"/>
    <p:sldId id="427" r:id="rId16"/>
    <p:sldId id="435" r:id="rId17"/>
    <p:sldId id="447" r:id="rId18"/>
    <p:sldId id="450" r:id="rId19"/>
    <p:sldId id="446" r:id="rId20"/>
    <p:sldId id="463" r:id="rId21"/>
    <p:sldId id="464" r:id="rId22"/>
    <p:sldId id="532" r:id="rId23"/>
    <p:sldId id="448" r:id="rId24"/>
    <p:sldId id="449" r:id="rId25"/>
    <p:sldId id="451" r:id="rId26"/>
    <p:sldId id="452" r:id="rId27"/>
    <p:sldId id="453" r:id="rId28"/>
    <p:sldId id="432" r:id="rId29"/>
    <p:sldId id="454" r:id="rId30"/>
    <p:sldId id="455" r:id="rId31"/>
    <p:sldId id="429" r:id="rId32"/>
    <p:sldId id="460" r:id="rId33"/>
    <p:sldId id="458" r:id="rId34"/>
    <p:sldId id="459" r:id="rId35"/>
    <p:sldId id="461" r:id="rId36"/>
    <p:sldId id="480" r:id="rId37"/>
    <p:sldId id="531" r:id="rId38"/>
    <p:sldId id="481" r:id="rId39"/>
    <p:sldId id="462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kyUN.Org" initials="S" lastIdx="0" clrIdx="0"/>
  <p:cmAuthor id="2" name="Administra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FB62A"/>
    <a:srgbClr val="00B0F0"/>
    <a:srgbClr val="EBEBEB"/>
    <a:srgbClr val="6C6C96"/>
    <a:srgbClr val="249DCA"/>
    <a:srgbClr val="17D7CC"/>
    <a:srgbClr val="D9D9D9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384"/>
        <p:guide pos="372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commentAuthors" Target="commentAuthors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0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0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fld id="{9D16FA71-E5A1-4B22-877B-790B2D8CCF13}" type="slidenum">
              <a:rPr kumimoji="0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..\&#19978;&#35838;&#35270;&#39057;\&#23454;&#39564;2-4%20&#27604;&#36739;&#30899;&#37240;&#38048;&#19982;&#30899;&#37240;&#27682;&#38048;&#30340;&#24615;&#36136;.mp4" TargetMode="External"/><Relationship Id="rId2" Type="http://schemas.openxmlformats.org/officeDocument/2006/relationships/slide" Target="slide17.xml"/><Relationship Id="rId1" Type="http://schemas.openxmlformats.org/officeDocument/2006/relationships/tags" Target="../tags/tag7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78.xml"/><Relationship Id="rId3" Type="http://schemas.openxmlformats.org/officeDocument/2006/relationships/image" Target="../media/image13.jpeg"/><Relationship Id="rId2" Type="http://schemas.openxmlformats.org/officeDocument/2006/relationships/hyperlink" Target="&#21270;&#23398;&#23454;&#39564;&#28436;&#31034;.htm" TargetMode="External"/><Relationship Id="rId1" Type="http://schemas.openxmlformats.org/officeDocument/2006/relationships/hyperlink" Target="..\&#19978;&#35838;&#35270;&#39057;\&#23454;&#39564;2-4%20&#27604;&#36739;&#30899;&#37240;&#38048;&#19982;&#30899;&#37240;&#27682;&#38048;&#30340;&#24615;&#36136;.mp4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8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1" Type="http://schemas.openxmlformats.org/officeDocument/2006/relationships/hyperlink" Target="..\&#19978;&#35838;&#35270;&#39057;\&#21315;&#20998;&#25165;&#23376;&#20399;&#24503;&#27036;_&#39640;&#28165;.mp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3.xml"/><Relationship Id="rId1" Type="http://schemas.openxmlformats.org/officeDocument/2006/relationships/hyperlink" Target="..\&#19978;&#35838;&#35270;&#39057;\&#23454;&#39564;2-4%20&#27604;&#36739;&#30899;&#37240;&#38048;&#19982;&#30899;&#37240;&#27682;&#38048;&#30340;&#24615;&#36136;.mp4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4.xml"/><Relationship Id="rId1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tags" Target="../tags/tag8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89965"/>
            <a:ext cx="9799200" cy="2570400"/>
          </a:xfrm>
        </p:spPr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570" name="矩形 109569"/>
          <p:cNvSpPr/>
          <p:nvPr/>
        </p:nvSpPr>
        <p:spPr>
          <a:xfrm>
            <a:off x="2654935" y="2175510"/>
            <a:ext cx="5313045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  <a:ea typeface="新宋体" panose="02010609030101010101" pitchFamily="49" charset="-122"/>
              </a:rPr>
              <a:t>2Na</a:t>
            </a:r>
            <a:r>
              <a:rPr lang="en-US" altLang="zh-CN" sz="32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3200" b="1">
                <a:latin typeface="Times New Roman" panose="02020603050405020304" pitchFamily="18" charset="0"/>
                <a:ea typeface="新宋体" panose="02010609030101010101" pitchFamily="49" charset="-122"/>
              </a:rPr>
              <a:t>O</a:t>
            </a:r>
            <a:r>
              <a:rPr lang="en-US" altLang="zh-CN" sz="32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3200" b="1">
                <a:latin typeface="Times New Roman" panose="02020603050405020304" pitchFamily="18" charset="0"/>
                <a:ea typeface="新宋体" panose="02010609030101010101" pitchFamily="49" charset="-122"/>
              </a:rPr>
              <a:t>+2H</a:t>
            </a:r>
            <a:r>
              <a:rPr lang="en-US" altLang="zh-CN" sz="32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3200" b="1">
                <a:latin typeface="Times New Roman" panose="02020603050405020304" pitchFamily="18" charset="0"/>
                <a:ea typeface="新宋体" panose="02010609030101010101" pitchFamily="49" charset="-122"/>
              </a:rPr>
              <a:t>O = 4NaOH+O</a:t>
            </a:r>
            <a:r>
              <a:rPr lang="en-US" altLang="zh-CN" sz="32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3200" b="1">
                <a:latin typeface="Times New Roman" panose="02020603050405020304" pitchFamily="18" charset="0"/>
                <a:ea typeface="新宋体" panose="02010609030101010101" pitchFamily="49" charset="-122"/>
              </a:rPr>
              <a:t>↑</a:t>
            </a:r>
            <a:r>
              <a:rPr lang="en-US" altLang="zh-CN" sz="4000" b="1">
                <a:latin typeface="Times New Roman" panose="02020603050405020304" pitchFamily="18" charset="0"/>
                <a:ea typeface="新宋体" panose="02010609030101010101" pitchFamily="49" charset="-122"/>
              </a:rPr>
              <a:t>   </a:t>
            </a:r>
            <a:endParaRPr lang="en-US" altLang="zh-CN" sz="4000" b="1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09571" name="文本框 109570"/>
          <p:cNvSpPr txBox="1"/>
          <p:nvPr/>
        </p:nvSpPr>
        <p:spPr>
          <a:xfrm>
            <a:off x="4010025" y="1264920"/>
            <a:ext cx="5881688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>
                <a:latin typeface="方正平和简体" pitchFamily="65" charset="-122"/>
                <a:ea typeface="方正平和简体" pitchFamily="65" charset="-122"/>
              </a:rPr>
              <a:t>失去</a:t>
            </a:r>
            <a:r>
              <a:rPr lang="en-US" altLang="zh-CN" sz="2800" b="1">
                <a:latin typeface="方正平和简体" pitchFamily="65" charset="-122"/>
                <a:ea typeface="方正平和简体" pitchFamily="65" charset="-122"/>
              </a:rPr>
              <a:t>2</a:t>
            </a:r>
            <a:r>
              <a:rPr lang="en-US" altLang="en-US" sz="1800" b="1">
                <a:latin typeface="Arial" panose="020B0604020202020204" pitchFamily="34" charset="0"/>
                <a:ea typeface="宋体" panose="02010600030101010101" pitchFamily="2" charset="-122"/>
              </a:rPr>
              <a:t>×</a:t>
            </a:r>
            <a:r>
              <a:rPr lang="en-US" altLang="zh-CN" sz="2800" b="1">
                <a:latin typeface="方正平和简体" pitchFamily="65" charset="-122"/>
                <a:ea typeface="方正平和简体" pitchFamily="65" charset="-122"/>
              </a:rPr>
              <a:t>e</a:t>
            </a:r>
            <a:r>
              <a:rPr lang="en-US" altLang="zh-CN" sz="2800" b="1" baseline="30000">
                <a:latin typeface="方正平和简体" pitchFamily="65" charset="-122"/>
                <a:ea typeface="方正平和简体" pitchFamily="65" charset="-122"/>
              </a:rPr>
              <a:t>-</a:t>
            </a:r>
            <a:endParaRPr lang="zh-CN" altLang="en-US" sz="2800" b="1" dirty="0">
              <a:latin typeface="方正平和简体" pitchFamily="65" charset="-122"/>
              <a:ea typeface="方正平和简体" pitchFamily="65" charset="-122"/>
            </a:endParaRPr>
          </a:p>
        </p:txBody>
      </p:sp>
      <p:grpSp>
        <p:nvGrpSpPr>
          <p:cNvPr id="109572" name="组合 109571"/>
          <p:cNvGrpSpPr/>
          <p:nvPr/>
        </p:nvGrpSpPr>
        <p:grpSpPr>
          <a:xfrm>
            <a:off x="3752850" y="1786890"/>
            <a:ext cx="3581400" cy="304800"/>
            <a:chOff x="528" y="624"/>
            <a:chExt cx="2352" cy="240"/>
          </a:xfrm>
        </p:grpSpPr>
        <p:sp>
          <p:nvSpPr>
            <p:cNvPr id="11268" name="直接连接符 109572"/>
            <p:cNvSpPr/>
            <p:nvPr/>
          </p:nvSpPr>
          <p:spPr>
            <a:xfrm>
              <a:off x="528" y="624"/>
              <a:ext cx="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69" name="直接连接符 109573"/>
            <p:cNvSpPr/>
            <p:nvPr/>
          </p:nvSpPr>
          <p:spPr>
            <a:xfrm>
              <a:off x="2880" y="624"/>
              <a:ext cx="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1270" name="直接连接符 109574"/>
            <p:cNvSpPr/>
            <p:nvPr/>
          </p:nvSpPr>
          <p:spPr>
            <a:xfrm>
              <a:off x="528" y="624"/>
              <a:ext cx="235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9576" name="文本框 109575"/>
          <p:cNvSpPr txBox="1"/>
          <p:nvPr/>
        </p:nvSpPr>
        <p:spPr>
          <a:xfrm>
            <a:off x="4131310" y="3168015"/>
            <a:ext cx="5638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>
                <a:latin typeface="方正平和简体" pitchFamily="65" charset="-122"/>
                <a:ea typeface="方正平和简体" pitchFamily="65" charset="-122"/>
              </a:rPr>
              <a:t>得到</a:t>
            </a:r>
            <a:r>
              <a:rPr lang="en-US" altLang="zh-CN" sz="2800" b="1">
                <a:latin typeface="方正平和简体" pitchFamily="65" charset="-122"/>
                <a:ea typeface="方正平和简体" pitchFamily="65" charset="-122"/>
              </a:rPr>
              <a:t>2</a:t>
            </a:r>
            <a:r>
              <a:rPr lang="en-US" altLang="en-US" sz="1800" b="1">
                <a:latin typeface="Arial" panose="020B0604020202020204" pitchFamily="34" charset="0"/>
                <a:ea typeface="宋体" panose="02010600030101010101" pitchFamily="2" charset="-122"/>
              </a:rPr>
              <a:t>×</a:t>
            </a:r>
            <a:r>
              <a:rPr lang="en-US" altLang="zh-CN" sz="2800" b="1">
                <a:latin typeface="方正平和简体" pitchFamily="65" charset="-122"/>
                <a:ea typeface="方正平和简体" pitchFamily="65" charset="-122"/>
              </a:rPr>
              <a:t>e-</a:t>
            </a:r>
            <a:endParaRPr lang="zh-CN" altLang="en-US" sz="2800" b="1">
              <a:latin typeface="方正平和简体" pitchFamily="65" charset="-122"/>
              <a:ea typeface="方正平和简体" pitchFamily="65" charset="-122"/>
            </a:endParaRPr>
          </a:p>
        </p:txBody>
      </p:sp>
      <p:grpSp>
        <p:nvGrpSpPr>
          <p:cNvPr id="109577" name="组合 109576"/>
          <p:cNvGrpSpPr/>
          <p:nvPr/>
        </p:nvGrpSpPr>
        <p:grpSpPr>
          <a:xfrm>
            <a:off x="3752850" y="2757488"/>
            <a:ext cx="2698750" cy="366712"/>
            <a:chOff x="1488" y="2601"/>
            <a:chExt cx="1700" cy="231"/>
          </a:xfrm>
        </p:grpSpPr>
        <p:sp>
          <p:nvSpPr>
            <p:cNvPr id="11273" name="直接连接符 109577"/>
            <p:cNvSpPr/>
            <p:nvPr/>
          </p:nvSpPr>
          <p:spPr>
            <a:xfrm>
              <a:off x="1488" y="2670"/>
              <a:ext cx="0" cy="16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74" name="直接连接符 109578"/>
            <p:cNvSpPr/>
            <p:nvPr/>
          </p:nvSpPr>
          <p:spPr>
            <a:xfrm flipV="1">
              <a:off x="3183" y="2601"/>
              <a:ext cx="0" cy="22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1275" name="直接连接符 109579"/>
            <p:cNvSpPr/>
            <p:nvPr/>
          </p:nvSpPr>
          <p:spPr>
            <a:xfrm>
              <a:off x="1488" y="2832"/>
              <a:ext cx="170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9581" name="文本框 109580"/>
          <p:cNvSpPr txBox="1"/>
          <p:nvPr/>
        </p:nvSpPr>
        <p:spPr>
          <a:xfrm>
            <a:off x="3148330" y="1953260"/>
            <a:ext cx="68580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   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-1                                 -2          0</a:t>
            </a:r>
            <a:endParaRPr lang="en-US" altLang="zh-CN" sz="2400" b="1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09582" name="文本框 109581"/>
          <p:cNvSpPr txBox="1"/>
          <p:nvPr/>
        </p:nvSpPr>
        <p:spPr>
          <a:xfrm>
            <a:off x="1600200" y="4012565"/>
            <a:ext cx="8991600" cy="1814830"/>
          </a:xfrm>
          <a:prstGeom prst="rect">
            <a:avLst/>
          </a:prstGeom>
          <a:solidFill>
            <a:srgbClr val="66FFFF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sz="3200" b="1" noProof="1"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 </a:t>
            </a:r>
            <a:r>
              <a:rPr lang="en-US" altLang="zh-CN" sz="3200" b="1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Na</a:t>
            </a:r>
            <a:r>
              <a:rPr lang="en-US" altLang="zh-CN" sz="3200" b="1" baseline="-25000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2</a:t>
            </a:r>
            <a:r>
              <a:rPr lang="en-US" altLang="zh-CN" sz="3200" b="1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O</a:t>
            </a:r>
            <a:r>
              <a:rPr lang="en-US" altLang="zh-CN" sz="3200" b="1" baseline="-25000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2</a:t>
            </a:r>
            <a:r>
              <a:rPr lang="zh-CN" altLang="en-US" sz="3200" b="1" noProof="1" dirty="0">
                <a:latin typeface="方正毡笔黑简体" pitchFamily="65" charset="-122"/>
                <a:ea typeface="方正毡笔黑简体" pitchFamily="65" charset="-122"/>
                <a:cs typeface="+mn-cs"/>
              </a:rPr>
              <a:t>既是氧化剂又是还原剂，</a:t>
            </a:r>
            <a:r>
              <a:rPr lang="zh-CN" altLang="en-US" sz="3200" b="1" dirty="0">
                <a:latin typeface="方正毡笔黑简体" pitchFamily="65" charset="-122"/>
                <a:ea typeface="方正毡笔黑简体" pitchFamily="65" charset="-122"/>
                <a:sym typeface="+mn-ea"/>
              </a:rPr>
              <a:t>反应转移电子数为2e-。</a:t>
            </a:r>
            <a:r>
              <a:rPr lang="en-US" altLang="zh-CN" sz="3200" b="1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O</a:t>
            </a:r>
            <a:r>
              <a:rPr lang="en-US" altLang="zh-CN" sz="3200" b="1" baseline="-25000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2</a:t>
            </a:r>
            <a:r>
              <a:rPr lang="en-US" altLang="zh-CN" sz="3200" b="1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 </a:t>
            </a:r>
            <a:r>
              <a:rPr lang="zh-CN" altLang="en-US" sz="3200" b="1" noProof="1" dirty="0">
                <a:latin typeface="方正毡笔黑简体" pitchFamily="65" charset="-122"/>
                <a:ea typeface="方正毡笔黑简体" pitchFamily="65" charset="-122"/>
                <a:cs typeface="+mn-cs"/>
              </a:rPr>
              <a:t>是氧化产物，</a:t>
            </a:r>
            <a:r>
              <a:rPr lang="en-US" altLang="zh-CN" sz="3200" b="1" noProof="1" err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NaOH</a:t>
            </a:r>
            <a:r>
              <a:rPr lang="zh-CN" altLang="en-US" sz="3200" b="1" noProof="1" dirty="0">
                <a:latin typeface="方正毡笔黑简体" pitchFamily="65" charset="-122"/>
                <a:ea typeface="方正毡笔黑简体" pitchFamily="65" charset="-122"/>
                <a:cs typeface="+mn-cs"/>
              </a:rPr>
              <a:t>是还原产物。</a:t>
            </a:r>
            <a:endParaRPr lang="zh-CN" altLang="en-US" sz="4000" b="1" noProof="1" dirty="0">
              <a:latin typeface="方正毡笔黑简体" pitchFamily="65" charset="-122"/>
              <a:ea typeface="方正毡笔黑简体" pitchFamily="65" charset="-122"/>
            </a:endParaRPr>
          </a:p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sz="3200" b="1" noProof="1" dirty="0">
                <a:latin typeface="Times New Roman" panose="02020603050405020304" pitchFamily="18" charset="0"/>
                <a:ea typeface="新宋体" panose="02010609030101010101" pitchFamily="49" charset="-122"/>
                <a:cs typeface="+mn-cs"/>
              </a:rPr>
              <a:t>       </a:t>
            </a:r>
            <a:r>
              <a:rPr lang="zh-CN" altLang="en-US" sz="3200" b="1" noProof="1" dirty="0"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用途：可做漂白剂 （漂白性）</a:t>
            </a:r>
            <a:endParaRPr lang="zh-CN" altLang="en-US" sz="3200" b="1" noProof="1">
              <a:effectLst>
                <a:outerShdw blurRad="38100" dist="38100" dir="2700000">
                  <a:srgbClr val="FFFFFF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11279" name="矩形 109584"/>
          <p:cNvSpPr/>
          <p:nvPr/>
        </p:nvSpPr>
        <p:spPr>
          <a:xfrm>
            <a:off x="933450" y="345440"/>
            <a:ext cx="9542780" cy="1061085"/>
          </a:xfrm>
          <a:prstGeom prst="rect">
            <a:avLst/>
          </a:prstGeom>
          <a:noFill/>
          <a:ln w="9525">
            <a:noFill/>
          </a:ln>
        </p:spPr>
        <p:txBody>
          <a:bodyPr lIns="84644" tIns="42323" rIns="84644" bIns="42323" anchor="ctr"/>
          <a:p>
            <a:pPr>
              <a:lnSpc>
                <a:spcPct val="140000"/>
              </a:lnSpc>
            </a:pPr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根据上面的分析和判断，写出过氧化钠与水反应的方程式，利用</a:t>
            </a:r>
            <a:r>
              <a:rPr 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双线桥表示电子的转移</a:t>
            </a:r>
            <a:endParaRPr 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endParaRPr lang="zh-CN" altLang="en-US" sz="24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82" name="灯片编号占位符 3"/>
          <p:cNvSpPr/>
          <p:nvPr>
            <p:ph type="sldNum" sz="quarter" idx="12"/>
          </p:nvPr>
        </p:nvSpPr>
        <p:spPr>
          <a:xfrm>
            <a:off x="8221663" y="6326188"/>
            <a:ext cx="2411412" cy="476250"/>
          </a:xfrm>
        </p:spPr>
        <p:txBody>
          <a:bodyPr lIns="84644" tIns="42323" rIns="84644" bIns="42323" anchor="b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5pPr>
          </a:lstStyle>
          <a:p>
            <a:pPr lvl="0" indent="0" algn="r" defTabSz="481330"/>
            <a:fld id="{9A0DB2DC-4C9A-4742-B13C-FB6460FD3503}" type="slidenum">
              <a:rPr lang="zh-CN" altLang="en-US" sz="1300" dirty="0">
                <a:solidFill>
                  <a:schemeClr val="tx2"/>
                </a:solidFill>
                <a:ea typeface="宋体" panose="02010600030101010101" pitchFamily="2" charset="-122"/>
              </a:rPr>
            </a:fld>
            <a:endParaRPr lang="zh-CN" altLang="en-US" sz="1300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9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9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9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0" grpId="0"/>
      <p:bldP spid="109571" grpId="0"/>
      <p:bldP spid="109576" grpId="0"/>
      <p:bldP spid="109581" grpId="0"/>
      <p:bldP spid="10958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过氧化钠与二氧化碳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11630" y="1143635"/>
            <a:ext cx="8706485" cy="5219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49960" y="508000"/>
            <a:ext cx="3268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spc="15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②与二氧化碳的反应</a:t>
            </a:r>
            <a:endParaRPr lang="zh-CN" altLang="en-US" sz="2400" spc="15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爆炸形 1 4"/>
          <p:cNvSpPr/>
          <p:nvPr/>
        </p:nvSpPr>
        <p:spPr>
          <a:xfrm>
            <a:off x="5627370" y="254000"/>
            <a:ext cx="5572125" cy="357124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08800" y="1380490"/>
            <a:ext cx="30092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放热 ，有氧气产生</a:t>
            </a:r>
            <a:endParaRPr lang="zh-CN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1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4" name="矩形 110593"/>
          <p:cNvSpPr/>
          <p:nvPr/>
        </p:nvSpPr>
        <p:spPr>
          <a:xfrm>
            <a:off x="2209800" y="2289175"/>
            <a:ext cx="648716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4000" b="1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2Na</a:t>
            </a:r>
            <a:r>
              <a:rPr lang="en-US" altLang="zh-CN" sz="4000" b="1" baseline="-25000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4000" b="1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O</a:t>
            </a:r>
            <a:r>
              <a:rPr lang="en-US" altLang="zh-CN" sz="4000" b="1" baseline="-25000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4000" b="1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+2CO</a:t>
            </a:r>
            <a:r>
              <a:rPr lang="en-US" altLang="zh-CN" sz="4000" b="1" baseline="-25000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4000" b="1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=2Na</a:t>
            </a:r>
            <a:r>
              <a:rPr lang="en-US" altLang="zh-CN" sz="4000" b="1" baseline="-25000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4000" b="1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CO</a:t>
            </a:r>
            <a:r>
              <a:rPr lang="en-US" altLang="zh-CN" sz="4000" b="1" baseline="-25000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r>
              <a:rPr lang="en-US" altLang="zh-CN" sz="4000" b="1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 +O</a:t>
            </a:r>
            <a:r>
              <a:rPr lang="en-US" altLang="zh-CN" sz="4000" b="1" baseline="-25000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endParaRPr lang="en-US" altLang="zh-CN" sz="4000" b="1" baseline="-25000">
              <a:solidFill>
                <a:srgbClr val="CC0000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10595" name="文本框 110594"/>
          <p:cNvSpPr txBox="1"/>
          <p:nvPr/>
        </p:nvSpPr>
        <p:spPr>
          <a:xfrm>
            <a:off x="3958590" y="1214755"/>
            <a:ext cx="5867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方正平和简体" pitchFamily="65" charset="-122"/>
                <a:ea typeface="方正平和简体" pitchFamily="65" charset="-122"/>
              </a:rPr>
              <a:t>失去2×e-</a:t>
            </a:r>
            <a:endParaRPr lang="zh-CN" altLang="en-US" sz="3200" b="1" dirty="0">
              <a:solidFill>
                <a:srgbClr val="008000"/>
              </a:solidFill>
              <a:latin typeface="方正平和简体" pitchFamily="65" charset="-122"/>
              <a:ea typeface="方正平和简体" pitchFamily="65" charset="-122"/>
            </a:endParaRPr>
          </a:p>
        </p:txBody>
      </p:sp>
      <p:grpSp>
        <p:nvGrpSpPr>
          <p:cNvPr id="110596" name="组合 110595"/>
          <p:cNvGrpSpPr/>
          <p:nvPr/>
        </p:nvGrpSpPr>
        <p:grpSpPr>
          <a:xfrm>
            <a:off x="3503613" y="1736725"/>
            <a:ext cx="4800600" cy="457200"/>
            <a:chOff x="528" y="624"/>
            <a:chExt cx="2352" cy="240"/>
          </a:xfrm>
        </p:grpSpPr>
        <p:sp>
          <p:nvSpPr>
            <p:cNvPr id="12292" name="直接连接符 110596"/>
            <p:cNvSpPr/>
            <p:nvPr/>
          </p:nvSpPr>
          <p:spPr>
            <a:xfrm>
              <a:off x="528" y="624"/>
              <a:ext cx="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293" name="直接连接符 110597"/>
            <p:cNvSpPr/>
            <p:nvPr/>
          </p:nvSpPr>
          <p:spPr>
            <a:xfrm>
              <a:off x="2880" y="624"/>
              <a:ext cx="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2294" name="直接连接符 110598"/>
            <p:cNvSpPr/>
            <p:nvPr/>
          </p:nvSpPr>
          <p:spPr>
            <a:xfrm>
              <a:off x="528" y="624"/>
              <a:ext cx="235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0600" name="文本框 110599"/>
          <p:cNvSpPr txBox="1"/>
          <p:nvPr/>
        </p:nvSpPr>
        <p:spPr>
          <a:xfrm>
            <a:off x="3958590" y="3384550"/>
            <a:ext cx="61722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方正平和简体" pitchFamily="65" charset="-122"/>
                <a:ea typeface="方正平和简体" pitchFamily="65" charset="-122"/>
              </a:rPr>
              <a:t>得到2×e- </a:t>
            </a:r>
            <a:endParaRPr lang="zh-CN" altLang="en-US" sz="2800" b="1" dirty="0">
              <a:latin typeface="方正平和简体" pitchFamily="65" charset="-122"/>
              <a:ea typeface="方正平和简体" pitchFamily="65" charset="-122"/>
            </a:endParaRPr>
          </a:p>
        </p:txBody>
      </p:sp>
      <p:grpSp>
        <p:nvGrpSpPr>
          <p:cNvPr id="110601" name="组合 110600"/>
          <p:cNvGrpSpPr/>
          <p:nvPr/>
        </p:nvGrpSpPr>
        <p:grpSpPr>
          <a:xfrm>
            <a:off x="3657600" y="2819400"/>
            <a:ext cx="3657600" cy="565150"/>
            <a:chOff x="1200" y="1660"/>
            <a:chExt cx="2688" cy="356"/>
          </a:xfrm>
        </p:grpSpPr>
        <p:sp>
          <p:nvSpPr>
            <p:cNvPr id="12297" name="直接连接符 110601"/>
            <p:cNvSpPr/>
            <p:nvPr/>
          </p:nvSpPr>
          <p:spPr>
            <a:xfrm>
              <a:off x="1200" y="1776"/>
              <a:ext cx="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298" name="直接连接符 110602"/>
            <p:cNvSpPr/>
            <p:nvPr/>
          </p:nvSpPr>
          <p:spPr>
            <a:xfrm flipV="1">
              <a:off x="3888" y="1660"/>
              <a:ext cx="0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2299" name="直接连接符 110603"/>
            <p:cNvSpPr/>
            <p:nvPr/>
          </p:nvSpPr>
          <p:spPr>
            <a:xfrm>
              <a:off x="1200" y="2016"/>
              <a:ext cx="2688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0605" name="文本框 110604"/>
          <p:cNvSpPr txBox="1"/>
          <p:nvPr/>
        </p:nvSpPr>
        <p:spPr>
          <a:xfrm>
            <a:off x="2514600" y="1981200"/>
            <a:ext cx="8153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</a:t>
            </a:r>
            <a:r>
              <a:rPr lang="en-US" altLang="zh-CN" sz="2800">
                <a:solidFill>
                  <a:srgbClr val="000099"/>
                </a:solidFill>
                <a:latin typeface="方正综艺简体" pitchFamily="2" charset="-122"/>
                <a:ea typeface="方正综艺简体" pitchFamily="2" charset="-122"/>
              </a:rPr>
              <a:t>-1</a:t>
            </a:r>
            <a:r>
              <a:rPr lang="en-US" altLang="zh-CN" sz="2800" b="1">
                <a:solidFill>
                  <a:srgbClr val="000099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               </a:t>
            </a:r>
            <a:r>
              <a:rPr lang="en-US" altLang="zh-CN" sz="2800" b="1">
                <a:solidFill>
                  <a:srgbClr val="000099"/>
                </a:solidFill>
                <a:latin typeface="经典趣体简" pitchFamily="49" charset="-122"/>
                <a:ea typeface="经典趣体简" pitchFamily="49" charset="-122"/>
              </a:rPr>
              <a:t>-2</a:t>
            </a:r>
            <a:r>
              <a:rPr lang="en-US" altLang="zh-CN" sz="2800" b="1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</a:t>
            </a:r>
            <a:r>
              <a:rPr lang="en-US" altLang="zh-CN" sz="2800" b="1">
                <a:solidFill>
                  <a:srgbClr val="000099"/>
                </a:solidFill>
                <a:latin typeface="经典趣体简" pitchFamily="49" charset="-122"/>
                <a:ea typeface="经典趣体简" pitchFamily="49" charset="-122"/>
              </a:rPr>
              <a:t>0</a:t>
            </a:r>
            <a:endParaRPr lang="en-US" altLang="zh-CN" sz="2800" b="1">
              <a:solidFill>
                <a:srgbClr val="000099"/>
              </a:solidFill>
              <a:latin typeface="经典趣体简" pitchFamily="49" charset="-122"/>
              <a:ea typeface="经典趣体简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5695" y="459105"/>
            <a:ext cx="871728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40000"/>
              </a:lnSpc>
            </a:pPr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过氧化钠与二氧化碳反应的方程式，利用双线桥表示电子的转移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582" name="文本框 109581"/>
          <p:cNvSpPr txBox="1"/>
          <p:nvPr/>
        </p:nvSpPr>
        <p:spPr>
          <a:xfrm>
            <a:off x="1600200" y="4425315"/>
            <a:ext cx="8991600" cy="1814830"/>
          </a:xfrm>
          <a:prstGeom prst="rect">
            <a:avLst/>
          </a:prstGeom>
          <a:solidFill>
            <a:srgbClr val="66FFFF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sz="3200" b="1" noProof="1"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 </a:t>
            </a:r>
            <a:r>
              <a:rPr lang="en-US" altLang="zh-CN" sz="3200" b="1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Na</a:t>
            </a:r>
            <a:r>
              <a:rPr lang="en-US" altLang="zh-CN" sz="3200" b="1" baseline="-25000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2</a:t>
            </a:r>
            <a:r>
              <a:rPr lang="en-US" altLang="zh-CN" sz="3200" b="1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O</a:t>
            </a:r>
            <a:r>
              <a:rPr lang="en-US" altLang="zh-CN" sz="3200" b="1" baseline="-25000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2</a:t>
            </a:r>
            <a:r>
              <a:rPr lang="zh-CN" altLang="en-US" sz="3200" b="1" noProof="1" dirty="0">
                <a:latin typeface="方正毡笔黑简体" pitchFamily="65" charset="-122"/>
                <a:ea typeface="方正毡笔黑简体" pitchFamily="65" charset="-122"/>
                <a:cs typeface="+mn-cs"/>
              </a:rPr>
              <a:t>既是氧化剂又是还原剂，</a:t>
            </a:r>
            <a:r>
              <a:rPr lang="zh-CN" altLang="en-US" sz="3200" b="1" dirty="0">
                <a:latin typeface="方正毡笔黑简体" pitchFamily="65" charset="-122"/>
                <a:ea typeface="方正毡笔黑简体" pitchFamily="65" charset="-122"/>
                <a:sym typeface="+mn-ea"/>
              </a:rPr>
              <a:t>反应转移电子数为2e-。</a:t>
            </a:r>
            <a:r>
              <a:rPr lang="en-US" altLang="zh-CN" sz="3200" b="1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O</a:t>
            </a:r>
            <a:r>
              <a:rPr lang="en-US" altLang="zh-CN" sz="3200" b="1" baseline="-25000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2</a:t>
            </a:r>
            <a:r>
              <a:rPr lang="en-US" altLang="zh-CN" sz="3200" b="1" noProof="1">
                <a:latin typeface="Times New Roman" panose="02020603050405020304" pitchFamily="18" charset="0"/>
                <a:ea typeface="方正毡笔黑简体" pitchFamily="65" charset="-122"/>
                <a:cs typeface="+mn-cs"/>
              </a:rPr>
              <a:t> </a:t>
            </a:r>
            <a:r>
              <a:rPr lang="zh-CN" altLang="en-US" sz="3200" b="1" noProof="1" dirty="0">
                <a:latin typeface="方正毡笔黑简体" pitchFamily="65" charset="-122"/>
                <a:ea typeface="方正毡笔黑简体" pitchFamily="65" charset="-122"/>
                <a:cs typeface="+mn-cs"/>
              </a:rPr>
              <a:t>是氧化产物，</a:t>
            </a:r>
            <a:r>
              <a:rPr lang="en-US" altLang="zh-CN" sz="3200" b="1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  <a:sym typeface="+mn-ea"/>
              </a:rPr>
              <a:t>Na</a:t>
            </a:r>
            <a:r>
              <a:rPr lang="en-US" altLang="zh-CN" sz="3200" b="1" baseline="-25000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  <a:sym typeface="+mn-ea"/>
              </a:rPr>
              <a:t>2</a:t>
            </a:r>
            <a:r>
              <a:rPr lang="en-US" altLang="zh-CN" sz="3200" b="1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  <a:sym typeface="+mn-ea"/>
              </a:rPr>
              <a:t>CO</a:t>
            </a:r>
            <a:r>
              <a:rPr lang="en-US" altLang="zh-CN" sz="3200" b="1" baseline="-25000">
                <a:solidFill>
                  <a:srgbClr val="CC0000"/>
                </a:solidFill>
                <a:latin typeface="Times New Roman" panose="02020603050405020304" pitchFamily="18" charset="0"/>
                <a:ea typeface="新宋体" panose="02010609030101010101" pitchFamily="49" charset="-122"/>
                <a:sym typeface="+mn-ea"/>
              </a:rPr>
              <a:t>3</a:t>
            </a:r>
            <a:r>
              <a:rPr lang="zh-CN" altLang="en-US" sz="3200" b="1" noProof="1" dirty="0">
                <a:latin typeface="方正毡笔黑简体" pitchFamily="65" charset="-122"/>
                <a:ea typeface="方正毡笔黑简体" pitchFamily="65" charset="-122"/>
                <a:cs typeface="+mn-cs"/>
              </a:rPr>
              <a:t>是还原产物。</a:t>
            </a:r>
            <a:endParaRPr lang="zh-CN" altLang="en-US" sz="4000" b="1" noProof="1" dirty="0">
              <a:latin typeface="方正毡笔黑简体" pitchFamily="65" charset="-122"/>
              <a:ea typeface="方正毡笔黑简体" pitchFamily="65" charset="-122"/>
            </a:endParaRPr>
          </a:p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sz="3200" b="1" noProof="1" dirty="0">
                <a:latin typeface="Times New Roman" panose="02020603050405020304" pitchFamily="18" charset="0"/>
                <a:ea typeface="新宋体" panose="02010609030101010101" pitchFamily="49" charset="-122"/>
                <a:cs typeface="+mn-cs"/>
              </a:rPr>
              <a:t>       </a:t>
            </a:r>
            <a:r>
              <a:rPr lang="zh-CN" altLang="en-US" sz="3200" b="1" noProof="1" dirty="0"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用途：呼吸面具或潜艇中的供氧剂</a:t>
            </a:r>
            <a:endParaRPr lang="zh-CN" altLang="en-US" sz="3200" b="1" noProof="1">
              <a:effectLst>
                <a:outerShdw blurRad="38100" dist="38100" dir="2700000">
                  <a:srgbClr val="FFFFFF"/>
                </a:outerShdw>
              </a:effectLst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11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75"/>
                                        <p:tgtEl>
                                          <p:spTgt spid="11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75"/>
                                        <p:tgtEl>
                                          <p:spTgt spid="11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9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9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95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/>
      <p:bldP spid="110595" grpId="0"/>
      <p:bldP spid="110600" grpId="0"/>
      <p:bldP spid="110605" grpId="0"/>
      <p:bldP spid="10958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文本框 114689"/>
          <p:cNvSpPr txBox="1"/>
          <p:nvPr/>
        </p:nvSpPr>
        <p:spPr>
          <a:xfrm>
            <a:off x="1752600" y="762000"/>
            <a:ext cx="8382000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spc="15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③、过氧化钠与盐酸反应</a:t>
            </a:r>
            <a:endParaRPr lang="zh-CN" altLang="en-US" sz="3600" b="1" dirty="0">
              <a:solidFill>
                <a:srgbClr val="000099"/>
              </a:solidFill>
              <a:latin typeface="黑体" panose="02010609060101010101" pitchFamily="2" charset="-122"/>
            </a:endParaRPr>
          </a:p>
        </p:txBody>
      </p:sp>
      <p:sp>
        <p:nvSpPr>
          <p:cNvPr id="114691" name="矩形 114690"/>
          <p:cNvSpPr/>
          <p:nvPr/>
        </p:nvSpPr>
        <p:spPr>
          <a:xfrm>
            <a:off x="1524000" y="2971800"/>
            <a:ext cx="8374063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方正水柱简体" pitchFamily="65" charset="-122"/>
                <a:ea typeface="方正水柱简体" pitchFamily="65" charset="-122"/>
              </a:rPr>
              <a:t>思考：过氧化钠是碱性氧化物吗？</a:t>
            </a:r>
            <a:endParaRPr lang="zh-CN" altLang="en-US" sz="4000" b="1" baseline="-25000">
              <a:latin typeface="文鼎妞妞体" pitchFamily="33" charset="-122"/>
              <a:ea typeface="文鼎妞妞体" pitchFamily="33" charset="-122"/>
            </a:endParaRPr>
          </a:p>
        </p:txBody>
      </p:sp>
      <p:sp>
        <p:nvSpPr>
          <p:cNvPr id="114692" name="矩形 114691"/>
          <p:cNvSpPr/>
          <p:nvPr/>
        </p:nvSpPr>
        <p:spPr>
          <a:xfrm>
            <a:off x="1473200" y="3917950"/>
            <a:ext cx="8424863" cy="13220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不是。</a:t>
            </a:r>
            <a:r>
              <a:rPr lang="zh-CN" altLang="en-US" sz="3600" b="1" dirty="0">
                <a:solidFill>
                  <a:srgbClr val="009900"/>
                </a:solidFill>
                <a:latin typeface="方正隶二简体" pitchFamily="65" charset="-122"/>
                <a:ea typeface="方正隶二简体" pitchFamily="65" charset="-122"/>
              </a:rPr>
              <a:t>因为过氧化钠与酸反应，除了生成盐和水外，还生成氧气。</a:t>
            </a:r>
            <a:endParaRPr lang="zh-CN" altLang="en-US" sz="3600" b="1" baseline="-25000">
              <a:solidFill>
                <a:srgbClr val="009900"/>
              </a:solidFill>
              <a:latin typeface="方正隶二简体" pitchFamily="65" charset="-122"/>
              <a:ea typeface="方正隶二简体" pitchFamily="65" charset="-122"/>
            </a:endParaRPr>
          </a:p>
        </p:txBody>
      </p:sp>
      <p:sp>
        <p:nvSpPr>
          <p:cNvPr id="114693" name="矩形 114692"/>
          <p:cNvSpPr/>
          <p:nvPr/>
        </p:nvSpPr>
        <p:spPr>
          <a:xfrm>
            <a:off x="1828800" y="1371600"/>
            <a:ext cx="8534400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3600" b="1">
                <a:latin typeface="Times New Roman" panose="02020603050405020304" pitchFamily="18" charset="0"/>
                <a:ea typeface="楷体_GB2312" panose="02010609030101010101" pitchFamily="49" charset="-122"/>
              </a:rPr>
              <a:t>2Na</a:t>
            </a:r>
            <a:r>
              <a:rPr lang="en-US" altLang="zh-CN" sz="3600" b="1" baseline="-25000"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lang="en-US" altLang="zh-CN" sz="3600" b="1">
                <a:latin typeface="Times New Roman" panose="02020603050405020304" pitchFamily="18" charset="0"/>
                <a:ea typeface="楷体_GB2312" panose="02010609030101010101" pitchFamily="49" charset="-122"/>
              </a:rPr>
              <a:t>O</a:t>
            </a:r>
            <a:r>
              <a:rPr lang="en-US" altLang="zh-CN" sz="3600" b="1" baseline="-25000"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lang="en-US" altLang="zh-CN" sz="3600" b="1">
                <a:latin typeface="Times New Roman" panose="02020603050405020304" pitchFamily="18" charset="0"/>
                <a:ea typeface="楷体_GB2312" panose="02010609030101010101" pitchFamily="49" charset="-122"/>
              </a:rPr>
              <a:t> + 4HCl = 4NaCl + 2H</a:t>
            </a:r>
            <a:r>
              <a:rPr lang="en-US" altLang="zh-CN" sz="3600" b="1" baseline="-25000"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lang="en-US" altLang="zh-CN" sz="3600" b="1">
                <a:latin typeface="Times New Roman" panose="02020603050405020304" pitchFamily="18" charset="0"/>
                <a:ea typeface="楷体_GB2312" panose="02010609030101010101" pitchFamily="49" charset="-122"/>
              </a:rPr>
              <a:t>O +</a:t>
            </a:r>
            <a:r>
              <a:rPr lang="en-US" altLang="zh-CN" sz="3600" b="1">
                <a:solidFill>
                  <a:srgbClr val="FF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lang="en-US" altLang="zh-CN" sz="5400" b="1">
                <a:solidFill>
                  <a:srgbClr val="FF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O</a:t>
            </a:r>
            <a:r>
              <a:rPr lang="en-US" altLang="zh-CN" sz="5400" b="1" baseline="-25000">
                <a:solidFill>
                  <a:srgbClr val="FF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lang="en-US" altLang="zh-CN" sz="5400" b="1">
                <a:solidFill>
                  <a:srgbClr val="FF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↑</a:t>
            </a:r>
            <a:endParaRPr lang="en-US" altLang="zh-CN" sz="5400" b="1">
              <a:solidFill>
                <a:srgbClr val="FF0066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1" grpId="0"/>
      <p:bldP spid="114692" grpId="0"/>
      <p:bldP spid="1146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6" name="Group 60"/>
          <p:cNvGraphicFramePr>
            <a:graphicFrameLocks noGrp="1"/>
          </p:cNvGraphicFramePr>
          <p:nvPr>
            <p:ph/>
            <p:custDataLst>
              <p:tags r:id="rId1"/>
            </p:custDataLst>
          </p:nvPr>
        </p:nvGraphicFramePr>
        <p:xfrm>
          <a:off x="610870" y="1332865"/>
          <a:ext cx="11239500" cy="5054600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2959735"/>
                <a:gridCol w="3625850"/>
                <a:gridCol w="4653915"/>
              </a:tblGrid>
              <a:tr h="5645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r>
                        <a:rPr kumimoji="1" lang="en-US" altLang="zh-CN" sz="2200" b="1" baseline="-2500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kumimoji="1" lang="en-US" altLang="zh-CN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r>
                        <a:rPr kumimoji="1" lang="en-US" altLang="zh-CN" sz="2200" b="1" baseline="-25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kumimoji="1" lang="en-US" altLang="zh-CN" sz="2200" b="1" baseline="-25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zh-CN" sz="2200" b="1" baseline="-2500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340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颜色状态</a:t>
                      </a:r>
                      <a:endParaRPr kumimoji="1" lang="zh-CN" altLang="en-US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187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氧元素价态</a:t>
                      </a:r>
                      <a:endParaRPr kumimoji="1" lang="zh-CN" altLang="en-US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200" b="1" baseline="0" dirty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宋体" panose="02010600030101010101" pitchFamily="2" charset="-122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194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是否碱性氧化物</a:t>
                      </a:r>
                      <a:endParaRPr kumimoji="1" lang="zh-CN" altLang="en-US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784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与水反应</a:t>
                      </a:r>
                      <a:endParaRPr kumimoji="1" lang="zh-CN" altLang="en-US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146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kumimoji="1" lang="en-US" altLang="zh-CN" sz="2200" b="1" baseline="-25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反应</a:t>
                      </a:r>
                      <a:endParaRPr kumimoji="1" lang="zh-CN" altLang="en-US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8623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与盐酸反应</a:t>
                      </a:r>
                      <a:endParaRPr kumimoji="1" lang="zh-CN" altLang="en-US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86233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用途</a:t>
                      </a:r>
                      <a:endParaRPr kumimoji="1" lang="en-US" altLang="zh-CN" sz="2200" b="1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</a:t>
                      </a:r>
                      <a:r>
                        <a:rPr kumimoji="0" lang="en-US" altLang="zh-CN" sz="2200" b="1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-------</a:t>
                      </a:r>
                      <a:endParaRPr kumimoji="0" lang="en-US" altLang="zh-CN" sz="2200" b="1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200" b="1" baseline="0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48693" name="Text Box 37"/>
          <p:cNvSpPr txBox="1">
            <a:spLocks noChangeArrowheads="1"/>
          </p:cNvSpPr>
          <p:nvPr/>
        </p:nvSpPr>
        <p:spPr bwMode="auto">
          <a:xfrm>
            <a:off x="7554913" y="1934840"/>
            <a:ext cx="2617787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淡黄色固体</a:t>
            </a:r>
            <a:endParaRPr kumimoji="1" lang="zh-CN" altLang="en-US" sz="2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1048694" name="Text Box 38"/>
          <p:cNvSpPr txBox="1">
            <a:spLocks noChangeArrowheads="1"/>
          </p:cNvSpPr>
          <p:nvPr/>
        </p:nvSpPr>
        <p:spPr bwMode="auto">
          <a:xfrm>
            <a:off x="4370859" y="2030090"/>
            <a:ext cx="2011362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白色固体</a:t>
            </a:r>
            <a:endParaRPr kumimoji="1" lang="zh-CN" altLang="en-US" sz="2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1048695" name="Text Box 39"/>
          <p:cNvSpPr txBox="1">
            <a:spLocks noChangeArrowheads="1"/>
          </p:cNvSpPr>
          <p:nvPr/>
        </p:nvSpPr>
        <p:spPr bwMode="auto">
          <a:xfrm>
            <a:off x="4328740" y="2562543"/>
            <a:ext cx="5632450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200" b="1" dirty="0">
                <a:solidFill>
                  <a:srgbClr val="FF0000"/>
                </a:solidFill>
                <a:ea typeface="黑体" panose="02010609060101010101" pitchFamily="2" charset="-122"/>
              </a:rPr>
              <a:t>   </a:t>
            </a:r>
            <a:r>
              <a:rPr kumimoji="1" lang="en-US" altLang="zh-CN" sz="2200" b="1" dirty="0">
                <a:solidFill>
                  <a:srgbClr val="FFFFFF"/>
                </a:solidFill>
                <a:ea typeface="黑体" panose="02010609060101010101" pitchFamily="2" charset="-122"/>
              </a:rPr>
              <a:t>    </a:t>
            </a:r>
            <a:r>
              <a:rPr kumimoji="1" lang="en-US" altLang="zh-CN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2" charset="-122"/>
              </a:rPr>
              <a:t> 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-</a:t>
            </a:r>
            <a:r>
              <a:rPr kumimoji="1" lang="en-US" altLang="zh-CN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2" charset="-122"/>
              </a:rPr>
              <a:t>2</a:t>
            </a:r>
            <a:r>
              <a:rPr kumimoji="1" lang="zh-CN" altLang="en-US" sz="2200" b="1" dirty="0">
                <a:solidFill>
                  <a:srgbClr val="FFFFFF"/>
                </a:solidFill>
                <a:ea typeface="黑体" panose="02010609060101010101" pitchFamily="2" charset="-122"/>
              </a:rPr>
              <a:t>                        </a:t>
            </a:r>
            <a:r>
              <a:rPr kumimoji="1" lang="zh-CN" altLang="en-US" sz="2200" b="1" dirty="0" smtClean="0">
                <a:solidFill>
                  <a:srgbClr val="FFFFFF"/>
                </a:solidFill>
                <a:ea typeface="黑体" panose="02010609060101010101" pitchFamily="2" charset="-122"/>
              </a:rPr>
              <a:t>               </a:t>
            </a:r>
            <a:r>
              <a:rPr kumimoji="1" lang="en-US" altLang="zh-CN" sz="2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-1  </a:t>
            </a:r>
            <a:r>
              <a:rPr kumimoji="1" lang="zh-CN" altLang="en-US" sz="2200" b="1" dirty="0">
                <a:solidFill>
                  <a:srgbClr val="FFFF00"/>
                </a:solidFill>
                <a:ea typeface="黑体" panose="02010609060101010101" pitchFamily="2" charset="-122"/>
              </a:rPr>
              <a:t>                     </a:t>
            </a:r>
            <a:endParaRPr kumimoji="1" lang="zh-CN" altLang="en-US" sz="2200" b="1" dirty="0">
              <a:solidFill>
                <a:srgbClr val="FFFF00"/>
              </a:solidFill>
              <a:ea typeface="黑体" panose="02010609060101010101" pitchFamily="2" charset="-122"/>
            </a:endParaRPr>
          </a:p>
        </p:txBody>
      </p:sp>
      <p:sp>
        <p:nvSpPr>
          <p:cNvPr id="1048696" name="Text Box 41"/>
          <p:cNvSpPr txBox="1">
            <a:spLocks noChangeArrowheads="1"/>
          </p:cNvSpPr>
          <p:nvPr/>
        </p:nvSpPr>
        <p:spPr bwMode="auto">
          <a:xfrm>
            <a:off x="4005898" y="3511674"/>
            <a:ext cx="2667000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O+H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O=2NaOH</a:t>
            </a:r>
            <a:r>
              <a:rPr kumimoji="1" lang="en-US" altLang="zh-CN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kumimoji="1" lang="en-US" altLang="zh-CN" sz="2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48698" name="Text Box 43"/>
          <p:cNvSpPr txBox="1">
            <a:spLocks noChangeArrowheads="1"/>
          </p:cNvSpPr>
          <p:nvPr/>
        </p:nvSpPr>
        <p:spPr bwMode="auto">
          <a:xfrm>
            <a:off x="4006215" y="4198620"/>
            <a:ext cx="2740025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O+CO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=Na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CO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3</a:t>
            </a:r>
            <a:r>
              <a:rPr kumimoji="1" lang="zh-CN" altLang="en-US" sz="2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 </a:t>
            </a:r>
            <a:r>
              <a:rPr kumimoji="1" lang="en-US" altLang="zh-CN" sz="2200" b="1">
                <a:solidFill>
                  <a:srgbClr val="FFFFFF"/>
                </a:solidFill>
              </a:rPr>
              <a:t> </a:t>
            </a:r>
            <a:endParaRPr kumimoji="1" lang="en-US" altLang="zh-CN" sz="2200" b="1">
              <a:solidFill>
                <a:srgbClr val="FFFFFF"/>
              </a:solidFill>
              <a:ea typeface="MingLiU" pitchFamily="49" charset="-120"/>
            </a:endParaRPr>
          </a:p>
        </p:txBody>
      </p:sp>
      <p:sp>
        <p:nvSpPr>
          <p:cNvPr id="1048699" name="Text Box 44"/>
          <p:cNvSpPr txBox="1">
            <a:spLocks noChangeArrowheads="1"/>
          </p:cNvSpPr>
          <p:nvPr/>
        </p:nvSpPr>
        <p:spPr bwMode="auto">
          <a:xfrm>
            <a:off x="7289800" y="4198620"/>
            <a:ext cx="3926205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+2CO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=2Na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CO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3+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</a:t>
            </a:r>
            <a:endParaRPr kumimoji="1" lang="zh-CN" altLang="en-US" sz="2200" b="1" baseline="-25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1048700" name="Text Box 45"/>
          <p:cNvSpPr txBox="1">
            <a:spLocks noChangeArrowheads="1"/>
          </p:cNvSpPr>
          <p:nvPr/>
        </p:nvSpPr>
        <p:spPr bwMode="auto">
          <a:xfrm>
            <a:off x="8288228" y="2992948"/>
            <a:ext cx="1152525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否</a:t>
            </a:r>
            <a:endParaRPr kumimoji="1" lang="zh-CN" altLang="en-US" sz="2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1048701" name="Text Box 46"/>
          <p:cNvSpPr txBox="1">
            <a:spLocks noChangeArrowheads="1"/>
          </p:cNvSpPr>
          <p:nvPr/>
        </p:nvSpPr>
        <p:spPr bwMode="auto">
          <a:xfrm>
            <a:off x="4879682" y="3109153"/>
            <a:ext cx="1152525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是</a:t>
            </a:r>
            <a:endParaRPr kumimoji="1" lang="zh-CN" altLang="en-US" sz="2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1048702" name="Text Box 56"/>
          <p:cNvSpPr txBox="1">
            <a:spLocks noChangeArrowheads="1"/>
          </p:cNvSpPr>
          <p:nvPr/>
        </p:nvSpPr>
        <p:spPr bwMode="auto">
          <a:xfrm>
            <a:off x="3780790" y="4902200"/>
            <a:ext cx="3350260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O+2HCl=2NaCl+H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</a:t>
            </a:r>
            <a:endParaRPr kumimoji="1" lang="en-US" altLang="zh-CN" sz="2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48703" name="Rectangle 58"/>
          <p:cNvSpPr>
            <a:spLocks noChangeArrowheads="1"/>
          </p:cNvSpPr>
          <p:nvPr/>
        </p:nvSpPr>
        <p:spPr bwMode="auto">
          <a:xfrm>
            <a:off x="7131050" y="4902200"/>
            <a:ext cx="5233035" cy="4298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 + 4HCl =4NaCl + 2H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 + 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↑</a:t>
            </a:r>
            <a:endParaRPr kumimoji="1" lang="en-US" altLang="zh-CN" sz="2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3437" name="圆角矩形 103436"/>
          <p:cNvSpPr/>
          <p:nvPr/>
        </p:nvSpPr>
        <p:spPr>
          <a:xfrm>
            <a:off x="775335" y="427355"/>
            <a:ext cx="3962400" cy="79216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noFill/>
          </a:ln>
        </p:spPr>
        <p:txBody>
          <a:bodyPr wrap="none" anchor="ctr"/>
          <a:p>
            <a:pPr algn="ctr" fontAlgn="base"/>
            <a:r>
              <a:rPr lang="zh-CN" altLang="en-US" sz="4400" b="1" strike="noStrike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经典趣体简" pitchFamily="49" charset="-122"/>
                <a:ea typeface="经典趣体简" pitchFamily="49" charset="-122"/>
                <a:cs typeface="+mn-cs"/>
              </a:rPr>
              <a:t>归纳与总结</a:t>
            </a:r>
            <a:endParaRPr lang="zh-CN" altLang="en-US" sz="4400" b="1" strike="noStrike" noProof="1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经典趣体简" pitchFamily="49" charset="-122"/>
              <a:ea typeface="经典趣体简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89800" y="3542665"/>
            <a:ext cx="3087370" cy="4298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+2H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O=4NaOH+O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↑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9535" y="5667375"/>
            <a:ext cx="266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供氧剂、漂白剂</a:t>
            </a:r>
            <a:endParaRPr kumimoji="1" lang="zh-CN" altLang="en-US" sz="24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4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48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48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48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48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48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048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48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048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94" grpId="0" bldLvl="0" animBg="1"/>
      <p:bldP spid="1048694" grpId="1" animBg="1"/>
      <p:bldP spid="1048693" grpId="0" bldLvl="0" animBg="1"/>
      <p:bldP spid="1048693" grpId="1" animBg="1"/>
      <p:bldP spid="1048695" grpId="0" bldLvl="0" animBg="1"/>
      <p:bldP spid="1048695" grpId="1" animBg="1"/>
      <p:bldP spid="1048701" grpId="0" bldLvl="0" animBg="1"/>
      <p:bldP spid="1048701" grpId="1" animBg="1"/>
      <p:bldP spid="1048700" grpId="0" bldLvl="0" animBg="1"/>
      <p:bldP spid="1048700" grpId="1" animBg="1"/>
      <p:bldP spid="1048696" grpId="0" bldLvl="0" animBg="1"/>
      <p:bldP spid="1048696" grpId="1" animBg="1"/>
      <p:bldP spid="1048698" grpId="0" bldLvl="0" animBg="1"/>
      <p:bldP spid="1048698" grpId="1" animBg="1"/>
      <p:bldP spid="1048702" grpId="0" bldLvl="0" animBg="1"/>
      <p:bldP spid="1048702" grpId="1" animBg="1"/>
      <p:bldP spid="1048699" grpId="0" bldLvl="0" animBg="1"/>
      <p:bldP spid="1048699" grpId="1" animBg="1"/>
      <p:bldP spid="1048703" grpId="0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timg[7]"/>
          <p:cNvPicPr>
            <a:picLocks noChangeAspect="1"/>
          </p:cNvPicPr>
          <p:nvPr/>
        </p:nvPicPr>
        <p:blipFill>
          <a:blip r:embed="rId1"/>
          <a:srcRect l="7557" t="8112" r="15253" b="4258"/>
          <a:stretch>
            <a:fillRect/>
          </a:stretch>
        </p:blipFill>
        <p:spPr>
          <a:xfrm>
            <a:off x="6695440" y="1963420"/>
            <a:ext cx="4911725" cy="4182745"/>
          </a:xfrm>
          <a:prstGeom prst="rect">
            <a:avLst/>
          </a:prstGeom>
        </p:spPr>
      </p:pic>
      <p:pic>
        <p:nvPicPr>
          <p:cNvPr id="17" name="图片 16" descr="u=2118754515,2959438541&amp;fm=26&amp;gp=0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" y="3023870"/>
            <a:ext cx="2094230" cy="2966085"/>
          </a:xfrm>
          <a:prstGeom prst="rect">
            <a:avLst/>
          </a:prstGeom>
        </p:spPr>
      </p:pic>
      <p:pic>
        <p:nvPicPr>
          <p:cNvPr id="18" name="图片 17" descr="timgJ55JIWRE"/>
          <p:cNvPicPr>
            <a:picLocks noChangeAspect="1"/>
          </p:cNvPicPr>
          <p:nvPr/>
        </p:nvPicPr>
        <p:blipFill>
          <a:blip r:embed="rId3"/>
          <a:srcRect t="10388" r="1091" b="23692"/>
          <a:stretch>
            <a:fillRect/>
          </a:stretch>
        </p:blipFill>
        <p:spPr>
          <a:xfrm>
            <a:off x="1506220" y="2404745"/>
            <a:ext cx="3072130" cy="2047875"/>
          </a:xfrm>
          <a:prstGeom prst="rect">
            <a:avLst/>
          </a:prstGeom>
        </p:spPr>
      </p:pic>
      <p:pic>
        <p:nvPicPr>
          <p:cNvPr id="19" name="图片 18" descr="timgSRFP090D"/>
          <p:cNvPicPr>
            <a:picLocks noChangeAspect="1"/>
          </p:cNvPicPr>
          <p:nvPr/>
        </p:nvPicPr>
        <p:blipFill>
          <a:blip r:embed="rId4"/>
          <a:srcRect l="15241" t="20044" r="26764" b="10386"/>
          <a:stretch>
            <a:fillRect/>
          </a:stretch>
        </p:blipFill>
        <p:spPr>
          <a:xfrm>
            <a:off x="4083050" y="2362200"/>
            <a:ext cx="2058035" cy="2469515"/>
          </a:xfrm>
          <a:prstGeom prst="rect">
            <a:avLst/>
          </a:prstGeom>
        </p:spPr>
      </p:pic>
      <p:pic>
        <p:nvPicPr>
          <p:cNvPr id="20" name="图片 19" descr="timgQU81F3A7"/>
          <p:cNvPicPr>
            <a:picLocks noChangeAspect="1"/>
          </p:cNvPicPr>
          <p:nvPr/>
        </p:nvPicPr>
        <p:blipFill>
          <a:blip r:embed="rId5"/>
          <a:srcRect t="23723" r="23462"/>
          <a:stretch>
            <a:fillRect/>
          </a:stretch>
        </p:blipFill>
        <p:spPr>
          <a:xfrm>
            <a:off x="3193415" y="4886960"/>
            <a:ext cx="2111375" cy="140906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6870" y="1963420"/>
            <a:ext cx="175387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000" b="1" dirty="0">
                <a:solidFill>
                  <a:srgbClr val="0702B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碳酸钠的用途</a:t>
            </a:r>
            <a:endParaRPr lang="zh-CN" sz="2000" b="1" dirty="0">
              <a:solidFill>
                <a:srgbClr val="0702B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5650" y="6296025"/>
            <a:ext cx="9652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000" b="1" dirty="0">
                <a:solidFill>
                  <a:srgbClr val="0702B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制玻璃</a:t>
            </a:r>
            <a:endParaRPr lang="zh-CN" sz="2000" b="1" dirty="0">
              <a:solidFill>
                <a:srgbClr val="0702B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858895" y="6247130"/>
            <a:ext cx="9652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000" b="1" dirty="0">
                <a:solidFill>
                  <a:srgbClr val="0702B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纺织</a:t>
            </a:r>
            <a:endParaRPr lang="zh-CN" sz="2000" b="1" dirty="0">
              <a:solidFill>
                <a:srgbClr val="0702B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06220" y="3229610"/>
            <a:ext cx="9652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000" b="1" dirty="0">
                <a:solidFill>
                  <a:srgbClr val="0702B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造纸</a:t>
            </a:r>
            <a:endParaRPr lang="zh-CN" sz="2000" b="1" dirty="0">
              <a:solidFill>
                <a:srgbClr val="0702B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42205" y="2625090"/>
            <a:ext cx="9652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000" b="1" dirty="0">
                <a:solidFill>
                  <a:srgbClr val="0702B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制肥皂</a:t>
            </a:r>
            <a:endParaRPr lang="zh-CN" sz="2000" b="1" dirty="0">
              <a:solidFill>
                <a:srgbClr val="0702B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6870" y="635000"/>
            <a:ext cx="48323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/>
            <a:r>
              <a:rPr lang="zh-CN" altLang="en-US" sz="2800" b="1" dirty="0">
                <a:solidFill>
                  <a:schemeClr val="tx1"/>
                </a:solidFill>
                <a:latin typeface="方正水柱简体" pitchFamily="65" charset="-122"/>
                <a:ea typeface="方正水柱简体" pitchFamily="65" charset="-122"/>
                <a:sym typeface="+mn-ea"/>
              </a:rPr>
              <a:t>二、碳酸钠和碳酸氢钠：</a:t>
            </a:r>
            <a:endParaRPr lang="zh-CN" altLang="en-US" sz="2800" b="1" dirty="0">
              <a:solidFill>
                <a:schemeClr val="tx1"/>
              </a:solidFill>
              <a:latin typeface="方正水柱简体" pitchFamily="65" charset="-122"/>
              <a:ea typeface="方正水柱简体" pitchFamily="65" charset="-122"/>
              <a:sym typeface="+mn-ea"/>
            </a:endParaRPr>
          </a:p>
        </p:txBody>
      </p:sp>
      <p:sp>
        <p:nvSpPr>
          <p:cNvPr id="29697" name="Text Box 4"/>
          <p:cNvSpPr txBox="1"/>
          <p:nvPr/>
        </p:nvSpPr>
        <p:spPr>
          <a:xfrm>
            <a:off x="4339590" y="635000"/>
            <a:ext cx="494030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6000" b="1" dirty="0">
                <a:solidFill>
                  <a:schemeClr val="accent2"/>
                </a:solidFill>
                <a:latin typeface="Times New Roman" panose="02020603050405020304" pitchFamily="18" charset="0"/>
                <a:ea typeface="方正综艺简体" pitchFamily="2" charset="-122"/>
              </a:rPr>
              <a:t>苏氏两兄弟</a:t>
            </a:r>
            <a:endParaRPr lang="zh-CN" altLang="en-US" sz="6000" b="1" dirty="0">
              <a:solidFill>
                <a:schemeClr val="accent2"/>
              </a:solidFill>
              <a:latin typeface="Times New Roman" panose="02020603050405020304" pitchFamily="18" charset="0"/>
              <a:ea typeface="方正综艺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309495" y="647700"/>
            <a:ext cx="98050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在两只试管中分别加入少量碳酸钠和碳酸氢钠固体（各约</a:t>
            </a: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1g</a:t>
            </a:r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），完成下列实验，并将实验现象和相应的结论填入下表中。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25730" y="1672590"/>
          <a:ext cx="11988800" cy="4578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9750"/>
                <a:gridCol w="4093845"/>
                <a:gridCol w="3545205"/>
              </a:tblGrid>
              <a:tr h="5816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2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碳酸钠</a:t>
                      </a:r>
                      <a:endParaRPr lang="en-US" altLang="en-US" sz="2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碳酸氢钠</a:t>
                      </a:r>
                      <a:endParaRPr lang="en-US" altLang="en-US" sz="2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56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（1）观察两者的外观</a:t>
                      </a:r>
                      <a:endParaRPr lang="en-US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252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（2）分别加入几滴水，观察现象，插入温度计，观察其示数的变化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154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（3）向（2）</a:t>
                      </a:r>
                      <a:r>
                        <a:rPr 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的试管中分别加5ml水，</a:t>
                      </a:r>
                      <a:r>
                        <a:rPr lang="zh-CN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用力</a:t>
                      </a:r>
                      <a:r>
                        <a:rPr lang="en-US" sz="2400" b="1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振荡</a:t>
                      </a:r>
                      <a:r>
                        <a:rPr lang="en-US" sz="2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，观察现象</a:t>
                      </a:r>
                      <a:endParaRPr lang="en-US" altLang="en-US" sz="2400" b="1" dirty="0" err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842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（4）向（3）</a:t>
                      </a:r>
                      <a:r>
                        <a:rPr 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所得溶液中分别滴加1</a:t>
                      </a:r>
                      <a:r>
                        <a:rPr lang="en-US" altLang="zh-CN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-2</a:t>
                      </a:r>
                      <a:r>
                        <a:rPr lang="zh-CN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滴</a:t>
                      </a:r>
                      <a:r>
                        <a:rPr lang="en-US" sz="2400" b="1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酚酞</a:t>
                      </a:r>
                      <a:r>
                        <a:rPr lang="en-US" sz="2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，观察现象</a:t>
                      </a:r>
                      <a:endParaRPr lang="en-US" altLang="en-US" sz="2400" b="1" dirty="0" err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94045" y="2366945"/>
            <a:ext cx="17437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白色粉末</a:t>
            </a:r>
            <a:endParaRPr 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21140" y="2366645"/>
            <a:ext cx="272859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细小的白色晶体</a:t>
            </a:r>
            <a:endParaRPr 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95826" y="3417925"/>
            <a:ext cx="3740034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结块变成</a:t>
            </a:r>
            <a:r>
              <a:rPr 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 action="ppaction://hlinksldjump"/>
              </a:rPr>
              <a:t>晶体</a:t>
            </a:r>
            <a:r>
              <a:rPr 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，放热</a:t>
            </a:r>
            <a:endParaRPr 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83592" y="3417925"/>
            <a:ext cx="3034146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少量</a:t>
            </a:r>
            <a:r>
              <a:rPr 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溶解，吸热</a:t>
            </a:r>
            <a:endParaRPr 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93080" y="4352290"/>
            <a:ext cx="19462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全部溶解</a:t>
            </a:r>
            <a:endParaRPr 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05620" y="4488815"/>
            <a:ext cx="21926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部分溶于水</a:t>
            </a:r>
            <a:endParaRPr 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15750" y="5286375"/>
            <a:ext cx="34202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溶液变红，颜色较深</a:t>
            </a:r>
            <a:endParaRPr 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667750" y="5286375"/>
            <a:ext cx="346583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溶液变红，颜色较浅</a:t>
            </a:r>
            <a:endParaRPr 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712" name="AutoShape 5">
            <a:hlinkClick r:id="rId3" action="ppaction://hlinkfile"/>
          </p:cNvPr>
          <p:cNvSpPr>
            <a:spLocks noChangeArrowheads="1"/>
          </p:cNvSpPr>
          <p:nvPr/>
        </p:nvSpPr>
        <p:spPr bwMode="gray">
          <a:xfrm>
            <a:off x="-69215" y="647700"/>
            <a:ext cx="2378710" cy="58928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p>
            <a:pPr algn="ctr" eaLnBrk="0" hangingPunct="0"/>
            <a:r>
              <a:rPr 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黑体" panose="02010609060101010101" pitchFamily="2" charset="-122"/>
              </a:rPr>
              <a:t>实验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黑体" panose="02010609060101010101" pitchFamily="2" charset="-122"/>
              </a:rPr>
              <a:t>2-4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51396" t="7793" r="4105" b="7248"/>
          <a:stretch>
            <a:fillRect/>
          </a:stretch>
        </p:blipFill>
        <p:spPr>
          <a:xfrm>
            <a:off x="8052435" y="2557780"/>
            <a:ext cx="2312670" cy="26187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27293" t="13049" r="22613" b="8711"/>
          <a:stretch>
            <a:fillRect/>
          </a:stretch>
        </p:blipFill>
        <p:spPr>
          <a:xfrm>
            <a:off x="1392555" y="2557780"/>
            <a:ext cx="2385695" cy="279463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87325" y="671830"/>
            <a:ext cx="1175956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碳酸钠</a:t>
            </a:r>
            <a:r>
              <a:rPr 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遇水生成有结晶水的碳酸钠晶体</a:t>
            </a:r>
            <a:r>
              <a:rPr lang="zh-CN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</a:t>
            </a:r>
            <a:r>
              <a:rPr lang="en-US" sz="3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sz="3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·</a:t>
            </a:r>
            <a:r>
              <a:rPr lang="en-US" sz="3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sz="3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zh-CN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，该晶体在干燥的空气中会逐渐失去结晶水转变为粉末（这种失去结晶水的过程叫风化）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342130" y="3131185"/>
            <a:ext cx="3048000" cy="135318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风化</a:t>
            </a:r>
            <a:endParaRPr lang="zh-CN" altLang="en-US" sz="3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矩形 122881"/>
          <p:cNvSpPr/>
          <p:nvPr/>
        </p:nvSpPr>
        <p:spPr>
          <a:xfrm>
            <a:off x="4775518" y="731520"/>
            <a:ext cx="4729162" cy="7921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r>
              <a:rPr lang="zh-CN" altLang="en-US" sz="4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4000" b="1" dirty="0">
                <a:solidFill>
                  <a:srgbClr val="000000"/>
                </a:solidFill>
                <a:latin typeface="Arial" panose="020B0604020202020204" pitchFamily="34" charset="0"/>
                <a:ea typeface="方正中倩简体" pitchFamily="65" charset="-122"/>
              </a:rPr>
              <a:t>碳酸钠和碳酸氢钠</a:t>
            </a:r>
            <a:endParaRPr lang="zh-CN" altLang="en-US" sz="4000" b="1">
              <a:solidFill>
                <a:srgbClr val="000000"/>
              </a:solidFill>
              <a:latin typeface="Arial" panose="020B0604020202020204" pitchFamily="34" charset="0"/>
              <a:ea typeface="方正中倩简体" pitchFamily="65" charset="-122"/>
            </a:endParaRPr>
          </a:p>
        </p:txBody>
      </p:sp>
      <p:graphicFrame>
        <p:nvGraphicFramePr>
          <p:cNvPr id="122936" name="表格 122935"/>
          <p:cNvGraphicFramePr/>
          <p:nvPr>
            <p:custDataLst>
              <p:tags r:id="rId1"/>
            </p:custDataLst>
          </p:nvPr>
        </p:nvGraphicFramePr>
        <p:xfrm>
          <a:off x="1524000" y="1571625"/>
          <a:ext cx="9156700" cy="3573145"/>
        </p:xfrm>
        <a:graphic>
          <a:graphicData uri="http://schemas.openxmlformats.org/drawingml/2006/table">
            <a:tbl>
              <a:tblPr/>
              <a:tblGrid>
                <a:gridCol w="2414905"/>
                <a:gridCol w="2467610"/>
                <a:gridCol w="4274185"/>
              </a:tblGrid>
              <a:tr h="717550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物质名称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碳酸钠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碳酸氢钠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6905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化学式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7385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lnSpc>
                          <a:spcPct val="90000"/>
                        </a:lnSpc>
                        <a:buNone/>
                      </a:pPr>
                      <a:r>
                        <a:rPr lang="zh-CN" altLang="en-US" b="1">
                          <a:latin typeface="经典趣体简" pitchFamily="49" charset="-122"/>
                          <a:ea typeface="经典趣体简" pitchFamily="49" charset="-122"/>
                        </a:rPr>
                        <a:t>俗名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45185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lnSpc>
                          <a:spcPct val="90000"/>
                        </a:lnSpc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在水中的溶解性 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706120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lnSpc>
                          <a:spcPct val="90000"/>
                        </a:lnSpc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碱性</a:t>
                      </a: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2913" name="文本框 122912"/>
          <p:cNvSpPr txBox="1"/>
          <p:nvPr/>
        </p:nvSpPr>
        <p:spPr>
          <a:xfrm>
            <a:off x="4343400" y="2305685"/>
            <a:ext cx="165481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</a:t>
            </a:r>
            <a:r>
              <a:rPr lang="en-US" altLang="zh-CN" sz="3200" b="1" baseline="-25000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</a:t>
            </a:r>
            <a:r>
              <a:rPr lang="en-US" altLang="zh-CN" sz="3200" b="1" baseline="-25000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3200" b="1">
              <a:solidFill>
                <a:srgbClr val="DE582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57" name="矩形 122913"/>
          <p:cNvSpPr/>
          <p:nvPr/>
        </p:nvSpPr>
        <p:spPr>
          <a:xfrm>
            <a:off x="1524000" y="32813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6658" name="矩形 122914"/>
          <p:cNvSpPr/>
          <p:nvPr/>
        </p:nvSpPr>
        <p:spPr>
          <a:xfrm>
            <a:off x="1524000" y="325024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22917" name="文本框 122916"/>
          <p:cNvSpPr txBox="1"/>
          <p:nvPr/>
        </p:nvSpPr>
        <p:spPr>
          <a:xfrm>
            <a:off x="7772400" y="2305685"/>
            <a:ext cx="183896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NaHCO</a:t>
            </a:r>
            <a:r>
              <a:rPr lang="en-US" altLang="zh-CN" sz="3200" b="1" baseline="-25000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3200" b="1">
              <a:solidFill>
                <a:srgbClr val="DE582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918" name="文本框 122917"/>
          <p:cNvSpPr txBox="1"/>
          <p:nvPr/>
        </p:nvSpPr>
        <p:spPr>
          <a:xfrm>
            <a:off x="4185285" y="2989580"/>
            <a:ext cx="19704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迷你霹雳体" pitchFamily="33" charset="-122"/>
              </a:rPr>
              <a:t>苏打、纯碱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2800" b="1" dirty="0">
              <a:solidFill>
                <a:schemeClr val="folHlin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919" name="文本框 122918"/>
          <p:cNvSpPr txBox="1"/>
          <p:nvPr/>
        </p:nvSpPr>
        <p:spPr>
          <a:xfrm>
            <a:off x="7772400" y="2989263"/>
            <a:ext cx="140779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solidFill>
                  <a:srgbClr val="FF0000"/>
                </a:solidFill>
                <a:latin typeface="迷你霹雳体" pitchFamily="33" charset="-122"/>
                <a:ea typeface="迷你霹雳体" pitchFamily="33" charset="-122"/>
              </a:rPr>
              <a:t>小苏打</a:t>
            </a:r>
            <a:r>
              <a:rPr lang="zh-CN" altLang="en-US" sz="3200" b="1" dirty="0">
                <a:solidFill>
                  <a:schemeClr val="folHlink"/>
                </a:solidFill>
                <a:latin typeface="迷你霹雳体" pitchFamily="33" charset="-122"/>
                <a:ea typeface="迷你霹雳体" pitchFamily="33" charset="-122"/>
              </a:rPr>
              <a:t>  </a:t>
            </a:r>
            <a:endParaRPr lang="zh-CN" altLang="en-US" sz="3200" b="1" dirty="0">
              <a:solidFill>
                <a:schemeClr val="folHlink"/>
              </a:solidFill>
              <a:latin typeface="迷你霹雳体" pitchFamily="33" charset="-122"/>
              <a:ea typeface="迷你霹雳体" pitchFamily="33" charset="-122"/>
            </a:endParaRPr>
          </a:p>
        </p:txBody>
      </p:sp>
      <p:grpSp>
        <p:nvGrpSpPr>
          <p:cNvPr id="122920" name="组合 122919"/>
          <p:cNvGrpSpPr/>
          <p:nvPr/>
        </p:nvGrpSpPr>
        <p:grpSpPr>
          <a:xfrm>
            <a:off x="4658043" y="3680143"/>
            <a:ext cx="5113337" cy="587374"/>
            <a:chOff x="1927" y="2750"/>
            <a:chExt cx="3221" cy="370"/>
          </a:xfrm>
        </p:grpSpPr>
        <p:sp>
          <p:nvSpPr>
            <p:cNvPr id="26664" name="文本框 122920"/>
            <p:cNvSpPr txBox="1"/>
            <p:nvPr/>
          </p:nvSpPr>
          <p:spPr>
            <a:xfrm>
              <a:off x="1927" y="2752"/>
              <a:ext cx="322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66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Na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2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</a:t>
              </a:r>
              <a:r>
                <a:rPr lang="en-US" altLang="zh-CN" sz="3200" b="1" u="sng">
                  <a:latin typeface="Times New Roman" panose="02020603050405020304" pitchFamily="18" charset="0"/>
                  <a:ea typeface="隶书" panose="02010509060101010101" charset="-122"/>
                </a:rPr>
                <a:t>     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NaHCO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2800" b="1">
                  <a:latin typeface="Times New Roman" panose="02020603050405020304" pitchFamily="18" charset="0"/>
                  <a:ea typeface="隶书" panose="02010509060101010101" charset="-122"/>
                </a:rPr>
                <a:t> </a:t>
              </a:r>
              <a:endPara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5" name="文本框 122921"/>
            <p:cNvSpPr txBox="1"/>
            <p:nvPr/>
          </p:nvSpPr>
          <p:spPr>
            <a:xfrm>
              <a:off x="3016" y="2750"/>
              <a:ext cx="273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charset="-122"/>
                </a:rPr>
                <a:t>&gt;</a:t>
              </a:r>
              <a:endPara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charset="-122"/>
              </a:endParaRPr>
            </a:p>
          </p:txBody>
        </p:sp>
      </p:grpSp>
      <p:grpSp>
        <p:nvGrpSpPr>
          <p:cNvPr id="122923" name="组合 122922"/>
          <p:cNvGrpSpPr/>
          <p:nvPr/>
        </p:nvGrpSpPr>
        <p:grpSpPr>
          <a:xfrm>
            <a:off x="4658043" y="4398645"/>
            <a:ext cx="5113337" cy="595313"/>
            <a:chOff x="1927" y="3285"/>
            <a:chExt cx="3221" cy="375"/>
          </a:xfrm>
        </p:grpSpPr>
        <p:sp>
          <p:nvSpPr>
            <p:cNvPr id="26667" name="文本框 122923"/>
            <p:cNvSpPr txBox="1"/>
            <p:nvPr/>
          </p:nvSpPr>
          <p:spPr>
            <a:xfrm>
              <a:off x="1927" y="3285"/>
              <a:ext cx="322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66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Na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2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</a:t>
              </a:r>
              <a:r>
                <a:rPr lang="en-US" altLang="zh-CN" sz="3200" b="1" u="sng">
                  <a:latin typeface="Times New Roman" panose="02020603050405020304" pitchFamily="18" charset="0"/>
                  <a:ea typeface="隶书" panose="02010509060101010101" charset="-122"/>
                </a:rPr>
                <a:t>     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NaHCO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2800" b="1">
                  <a:latin typeface="Times New Roman" panose="02020603050405020304" pitchFamily="18" charset="0"/>
                  <a:ea typeface="隶书" panose="02010509060101010101" charset="-122"/>
                </a:rPr>
                <a:t> </a:t>
              </a:r>
              <a:endPara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8" name="文本框 122924"/>
            <p:cNvSpPr txBox="1"/>
            <p:nvPr/>
          </p:nvSpPr>
          <p:spPr>
            <a:xfrm>
              <a:off x="3015" y="3292"/>
              <a:ext cx="273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charset="-122"/>
                </a:rPr>
                <a:t>&gt;</a:t>
              </a:r>
              <a:endPara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charset="-122"/>
              </a:endParaRPr>
            </a:p>
          </p:txBody>
        </p:sp>
      </p:grpSp>
      <p:sp>
        <p:nvSpPr>
          <p:cNvPr id="103437" name="圆角矩形 103436"/>
          <p:cNvSpPr/>
          <p:nvPr/>
        </p:nvSpPr>
        <p:spPr>
          <a:xfrm>
            <a:off x="695960" y="666115"/>
            <a:ext cx="3962400" cy="79216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noFill/>
          </a:ln>
        </p:spPr>
        <p:txBody>
          <a:bodyPr wrap="none" anchor="ctr"/>
          <a:p>
            <a:pPr algn="ctr" fontAlgn="base"/>
            <a:r>
              <a:rPr lang="zh-CN" altLang="en-US" sz="4400" b="1" strike="noStrike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经典趣体简" pitchFamily="49" charset="-122"/>
                <a:ea typeface="经典趣体简" pitchFamily="49" charset="-122"/>
                <a:cs typeface="+mn-cs"/>
              </a:rPr>
              <a:t>归纳与总结</a:t>
            </a:r>
            <a:endParaRPr lang="zh-CN" altLang="en-US" sz="4400" b="1" strike="noStrike" noProof="1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经典趣体简" pitchFamily="49" charset="-122"/>
              <a:ea typeface="经典趣体简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122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122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2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2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2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2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29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2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22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2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3" grpId="0"/>
      <p:bldP spid="122917" grpId="0"/>
      <p:bldP spid="122918" grpId="0"/>
      <p:bldP spid="1229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5510" y="1365885"/>
            <a:ext cx="996823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/>
              <a:t>1.</a:t>
            </a:r>
            <a:r>
              <a:rPr lang="zh-CN" altLang="en-US" sz="3200"/>
              <a:t>下列对于Na</a:t>
            </a:r>
            <a:r>
              <a:rPr lang="zh-CN" altLang="en-US" sz="3200" baseline="-25000"/>
              <a:t>2</a:t>
            </a:r>
            <a:r>
              <a:rPr lang="zh-CN" altLang="en-US" sz="3200"/>
              <a:t>0、Na</a:t>
            </a:r>
            <a:r>
              <a:rPr lang="zh-CN" altLang="en-US" sz="3200" baseline="-25000"/>
              <a:t>2</a:t>
            </a:r>
            <a:r>
              <a:rPr lang="zh-CN" altLang="en-US" sz="3200"/>
              <a:t>O</a:t>
            </a:r>
            <a:r>
              <a:rPr lang="zh-CN" altLang="en-US" sz="3200" baseline="-25000"/>
              <a:t>2</a:t>
            </a:r>
            <a:r>
              <a:rPr lang="zh-CN" altLang="en-US" sz="3200"/>
              <a:t>的比较正确的一项是(        )。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A. Na</a:t>
            </a:r>
            <a:r>
              <a:rPr lang="zh-CN" altLang="en-US" sz="3200" baseline="-25000"/>
              <a:t>2</a:t>
            </a:r>
            <a:r>
              <a:rPr lang="zh-CN" altLang="en-US" sz="3200"/>
              <a:t>0</a:t>
            </a:r>
            <a:r>
              <a:rPr lang="zh-CN" altLang="en-US" sz="3200" baseline="-25000"/>
              <a:t>2</a:t>
            </a:r>
            <a:r>
              <a:rPr lang="zh-CN" altLang="en-US" sz="3200"/>
              <a:t>、Na</a:t>
            </a:r>
            <a:r>
              <a:rPr lang="zh-CN" altLang="en-US" sz="3200" baseline="-25000"/>
              <a:t>2</a:t>
            </a:r>
            <a:r>
              <a:rPr lang="zh-CN" altLang="en-US" sz="3200"/>
              <a:t>0都是钠的氧化物，都是碱性氧化物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B. Na</a:t>
            </a:r>
            <a:r>
              <a:rPr lang="zh-CN" altLang="en-US" sz="3200" baseline="-25000"/>
              <a:t>2</a:t>
            </a:r>
            <a:r>
              <a:rPr lang="zh-CN" altLang="en-US" sz="3200"/>
              <a:t>0、Na</a:t>
            </a:r>
            <a:r>
              <a:rPr lang="zh-CN" altLang="en-US" sz="3200" baseline="-25000"/>
              <a:t>2</a:t>
            </a:r>
            <a:r>
              <a:rPr lang="zh-CN" altLang="en-US" sz="3200"/>
              <a:t>0</a:t>
            </a:r>
            <a:r>
              <a:rPr lang="en-US" altLang="zh-CN" sz="3200" baseline="-25000"/>
              <a:t>2</a:t>
            </a:r>
            <a:r>
              <a:rPr lang="zh-CN" altLang="en-US" sz="3200"/>
              <a:t>都是易溶于水(与水反应）的白色固体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C. Na</a:t>
            </a:r>
            <a:r>
              <a:rPr lang="zh-CN" altLang="en-US" sz="3200" baseline="-25000"/>
              <a:t>2</a:t>
            </a:r>
            <a:r>
              <a:rPr lang="zh-CN" altLang="en-US" sz="3200"/>
              <a:t>0</a:t>
            </a:r>
            <a:r>
              <a:rPr lang="en-US" altLang="zh-CN" sz="3200" baseline="-25000"/>
              <a:t>2</a:t>
            </a:r>
            <a:r>
              <a:rPr lang="zh-CN" altLang="en-US" sz="3200"/>
              <a:t>在和CO</a:t>
            </a:r>
            <a:r>
              <a:rPr lang="zh-CN" altLang="en-US" sz="3200" baseline="-25000"/>
              <a:t>2</a:t>
            </a:r>
            <a:r>
              <a:rPr lang="zh-CN" altLang="en-US" sz="3200"/>
              <a:t>的反应中既是氧化剂又是还原剂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D. Na</a:t>
            </a:r>
            <a:r>
              <a:rPr lang="zh-CN" altLang="en-US" sz="3200" baseline="-25000"/>
              <a:t>2</a:t>
            </a:r>
            <a:r>
              <a:rPr lang="zh-CN" altLang="en-US" sz="3200"/>
              <a:t>0</a:t>
            </a:r>
            <a:r>
              <a:rPr lang="zh-CN" altLang="en-US" sz="3200" baseline="-25000"/>
              <a:t>2</a:t>
            </a:r>
            <a:r>
              <a:rPr lang="zh-CN" altLang="en-US" sz="3200"/>
              <a:t>阴阳离子数之比为</a:t>
            </a:r>
            <a:r>
              <a:rPr lang="en-US" altLang="zh-CN" sz="3200"/>
              <a:t>1</a:t>
            </a:r>
            <a:r>
              <a:rPr lang="zh-CN" altLang="en-US" sz="3200"/>
              <a:t>：</a:t>
            </a:r>
            <a:r>
              <a:rPr lang="en-US" altLang="zh-CN" sz="3200"/>
              <a:t>1</a:t>
            </a:r>
            <a:endParaRPr lang="en-US" altLang="zh-CN" sz="3200"/>
          </a:p>
        </p:txBody>
      </p:sp>
      <p:sp>
        <p:nvSpPr>
          <p:cNvPr id="7" name="文本框 6"/>
          <p:cNvSpPr txBox="1"/>
          <p:nvPr/>
        </p:nvSpPr>
        <p:spPr>
          <a:xfrm>
            <a:off x="9349740" y="1365885"/>
            <a:ext cx="4857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FF0000"/>
                </a:solidFill>
              </a:rPr>
              <a:t>C</a:t>
            </a:r>
            <a:endParaRPr lang="en-US" altLang="zh-CN" sz="400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36900" name="图片 336899" descr="头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98" y="328613"/>
            <a:ext cx="5016500" cy="1193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6905" name="文本框 336904"/>
          <p:cNvSpPr txBox="1"/>
          <p:nvPr/>
        </p:nvSpPr>
        <p:spPr>
          <a:xfrm>
            <a:off x="1399223" y="476250"/>
            <a:ext cx="3203575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4400" b="0" dirty="0">
                <a:solidFill>
                  <a:srgbClr val="FFFFFF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</a:rPr>
              <a:t>第  二  章</a:t>
            </a:r>
            <a:endParaRPr lang="zh-CN" altLang="en-US" sz="4400" b="0" dirty="0">
              <a:solidFill>
                <a:srgbClr val="FFFFFF"/>
              </a:solidFill>
              <a:latin typeface="方正小标宋_GBK" panose="03000509000000000000" pitchFamily="65" charset="-122"/>
              <a:ea typeface="方正小标宋_GBK" panose="03000509000000000000" pitchFamily="65" charset="-122"/>
            </a:endParaRPr>
          </a:p>
        </p:txBody>
      </p:sp>
      <p:sp>
        <p:nvSpPr>
          <p:cNvPr id="336909" name="文本框 336908"/>
          <p:cNvSpPr txBox="1"/>
          <p:nvPr/>
        </p:nvSpPr>
        <p:spPr>
          <a:xfrm>
            <a:off x="603250" y="2813685"/>
            <a:ext cx="10607675" cy="9709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fontAlgn="base" hangingPunct="1">
              <a:lnSpc>
                <a:spcPct val="130000"/>
              </a:lnSpc>
              <a:buClrTx/>
              <a:buSzTx/>
              <a:buFontTx/>
            </a:pP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第 一 节　钠 及 其 化 合 物</a:t>
            </a:r>
            <a:endParaRPr lang="zh-CN" altLang="en-US" sz="4400" b="1" dirty="0">
              <a:solidFill>
                <a:srgbClr val="000000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336910" name="文本框 336909"/>
          <p:cNvSpPr txBox="1"/>
          <p:nvPr/>
        </p:nvSpPr>
        <p:spPr>
          <a:xfrm>
            <a:off x="603250" y="4140200"/>
            <a:ext cx="10607675" cy="8115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lnSpc>
                <a:spcPct val="130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第2课时　钠的几种化合物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46185" y="5273675"/>
            <a:ext cx="3032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华文新魏" panose="02010800040101010101" pitchFamily="2" charset="-122"/>
                <a:ea typeface="华文新魏" panose="02010800040101010101" pitchFamily="2" charset="-122"/>
              </a:rPr>
              <a:t>杨卓然</a:t>
            </a:r>
            <a:endParaRPr lang="zh-CN" altLang="en-US" sz="360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49170" y="1918335"/>
            <a:ext cx="85826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海水中重要的元素</a:t>
            </a:r>
            <a:r>
              <a:rPr lang="en-US" altLang="zh-CN" sz="4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----</a:t>
            </a:r>
            <a:r>
              <a:rPr lang="zh-CN" altLang="en-US" sz="4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钠和氯</a:t>
            </a:r>
            <a:endParaRPr lang="zh-CN" altLang="en-US" sz="4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89635" y="613410"/>
            <a:ext cx="1006348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/>
              <a:t>2</a:t>
            </a:r>
            <a:r>
              <a:rPr lang="zh-CN" altLang="en-US" sz="3200"/>
              <a:t>、</a:t>
            </a:r>
            <a:r>
              <a:rPr sz="3200"/>
              <a:t>下列关于Na</a:t>
            </a:r>
            <a:r>
              <a:rPr lang="en-US" sz="3200" baseline="-25000"/>
              <a:t>2</a:t>
            </a:r>
            <a:r>
              <a:rPr sz="3200"/>
              <a:t>C0</a:t>
            </a:r>
            <a:r>
              <a:rPr lang="en-US" sz="3200" baseline="-25000"/>
              <a:t>3</a:t>
            </a:r>
            <a:r>
              <a:rPr sz="3200"/>
              <a:t>的叙述中， 不正确的是</a:t>
            </a:r>
            <a:r>
              <a:rPr lang="zh-CN" sz="3200"/>
              <a:t>（  ）</a:t>
            </a:r>
            <a:endParaRPr sz="3200"/>
          </a:p>
          <a:p>
            <a:endParaRPr sz="3200"/>
          </a:p>
          <a:p>
            <a:r>
              <a:rPr sz="3200"/>
              <a:t>A.水溶液显</a:t>
            </a:r>
            <a:r>
              <a:rPr lang="zh-CN" sz="3200"/>
              <a:t>碱</a:t>
            </a:r>
            <a:r>
              <a:rPr sz="3200"/>
              <a:t>性</a:t>
            </a:r>
            <a:endParaRPr sz="3200"/>
          </a:p>
          <a:p>
            <a:endParaRPr sz="3200"/>
          </a:p>
          <a:p>
            <a:r>
              <a:rPr sz="3200"/>
              <a:t>B.治疗胃酸过多的一种药剂</a:t>
            </a:r>
            <a:endParaRPr sz="3200"/>
          </a:p>
          <a:p>
            <a:endParaRPr sz="3200"/>
          </a:p>
          <a:p>
            <a:r>
              <a:rPr sz="3200"/>
              <a:t>C.热的Na</a:t>
            </a:r>
            <a:r>
              <a:rPr sz="3200" baseline="-25000"/>
              <a:t>2</a:t>
            </a:r>
            <a:r>
              <a:rPr sz="3200"/>
              <a:t>C0</a:t>
            </a:r>
            <a:r>
              <a:rPr lang="en-US" sz="3200" baseline="-25000"/>
              <a:t>3</a:t>
            </a:r>
            <a:r>
              <a:rPr sz="3200"/>
              <a:t>溶液可用来除去沾污</a:t>
            </a:r>
            <a:endParaRPr sz="3200"/>
          </a:p>
          <a:p>
            <a:endParaRPr sz="3200"/>
          </a:p>
          <a:p>
            <a:r>
              <a:rPr sz="3200"/>
              <a:t>D.</a:t>
            </a:r>
            <a:r>
              <a:rPr lang="zh-CN" sz="3200"/>
              <a:t>其在水中的溶解性强于小苏打</a:t>
            </a:r>
            <a:endParaRPr lang="zh-CN" sz="3200"/>
          </a:p>
        </p:txBody>
      </p:sp>
      <p:sp>
        <p:nvSpPr>
          <p:cNvPr id="7" name="文本框 6"/>
          <p:cNvSpPr txBox="1"/>
          <p:nvPr/>
        </p:nvSpPr>
        <p:spPr>
          <a:xfrm>
            <a:off x="8971280" y="613410"/>
            <a:ext cx="3968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FF0000"/>
                </a:solidFill>
              </a:rPr>
              <a:t>B</a:t>
            </a:r>
            <a:endParaRPr lang="en-US" altLang="zh-CN" sz="400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6" name="Group 60"/>
          <p:cNvGraphicFramePr>
            <a:graphicFrameLocks noGrp="1"/>
          </p:cNvGraphicFramePr>
          <p:nvPr>
            <p:ph/>
            <p:custDataLst>
              <p:tags r:id="rId1"/>
            </p:custDataLst>
          </p:nvPr>
        </p:nvGraphicFramePr>
        <p:xfrm>
          <a:off x="610870" y="1332865"/>
          <a:ext cx="11239500" cy="5054600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2959735"/>
                <a:gridCol w="3625850"/>
                <a:gridCol w="4653915"/>
              </a:tblGrid>
              <a:tr h="5645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r>
                        <a:rPr kumimoji="1" lang="en-US" altLang="zh-CN" sz="2200" b="1" baseline="-2500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kumimoji="1" lang="en-US" altLang="zh-CN" sz="2200" b="1" baseline="0" dirty="0" smtClean="0">
                        <a:ln>
                          <a:noFill/>
                        </a:ln>
                        <a:effectLst/>
                        <a:cs typeface="Arial" panose="020B0604020202020204" pitchFamily="34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r>
                        <a:rPr kumimoji="1" lang="en-US" altLang="zh-CN" sz="2200" b="1" baseline="-25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kumimoji="1" lang="en-US" altLang="zh-CN" sz="2200" b="1" baseline="-25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zh-CN" sz="2200" b="1" baseline="-2500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340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颜色状态</a:t>
                      </a:r>
                      <a:endParaRPr kumimoji="1" lang="zh-CN" altLang="en-US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187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氧元素价态</a:t>
                      </a:r>
                      <a:endParaRPr kumimoji="1" lang="zh-CN" altLang="en-US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200" b="1" baseline="0" dirty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宋体" panose="02010600030101010101" pitchFamily="2" charset="-122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194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是否碱性氧化物</a:t>
                      </a:r>
                      <a:endParaRPr kumimoji="1" lang="zh-CN" altLang="en-US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784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与水反应</a:t>
                      </a:r>
                      <a:endParaRPr kumimoji="1" lang="zh-CN" altLang="en-US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146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kumimoji="1" lang="en-US" altLang="zh-CN" sz="2200" b="1" baseline="-25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反应</a:t>
                      </a:r>
                      <a:endParaRPr kumimoji="1" lang="zh-CN" altLang="en-US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8623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与盐酸反应</a:t>
                      </a:r>
                      <a:endParaRPr kumimoji="1" lang="zh-CN" altLang="en-US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86233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用途</a:t>
                      </a:r>
                      <a:endParaRPr kumimoji="1" lang="en-US" altLang="zh-CN" sz="2200" b="1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</a:t>
                      </a:r>
                      <a:r>
                        <a:rPr kumimoji="0" lang="en-US" altLang="zh-CN" sz="2200" b="1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-------</a:t>
                      </a:r>
                      <a:endParaRPr kumimoji="0" lang="en-US" altLang="zh-CN" sz="2200" b="1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200" b="1" baseline="0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48693" name="Text Box 37"/>
          <p:cNvSpPr txBox="1">
            <a:spLocks noChangeArrowheads="1"/>
          </p:cNvSpPr>
          <p:nvPr/>
        </p:nvSpPr>
        <p:spPr bwMode="auto">
          <a:xfrm>
            <a:off x="7554913" y="1934840"/>
            <a:ext cx="2617787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淡黄色固体</a:t>
            </a:r>
            <a:endParaRPr kumimoji="1" lang="zh-CN" altLang="en-US" sz="2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1048694" name="Text Box 38"/>
          <p:cNvSpPr txBox="1">
            <a:spLocks noChangeArrowheads="1"/>
          </p:cNvSpPr>
          <p:nvPr/>
        </p:nvSpPr>
        <p:spPr bwMode="auto">
          <a:xfrm>
            <a:off x="4370859" y="2030090"/>
            <a:ext cx="2011362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白色固体</a:t>
            </a:r>
            <a:endParaRPr kumimoji="1" lang="zh-CN" altLang="en-US" sz="2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1048695" name="Text Box 39"/>
          <p:cNvSpPr txBox="1">
            <a:spLocks noChangeArrowheads="1"/>
          </p:cNvSpPr>
          <p:nvPr/>
        </p:nvSpPr>
        <p:spPr bwMode="auto">
          <a:xfrm>
            <a:off x="4328740" y="2562543"/>
            <a:ext cx="5632450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200" b="1" dirty="0">
                <a:solidFill>
                  <a:srgbClr val="FF0000"/>
                </a:solidFill>
                <a:ea typeface="黑体" panose="02010609060101010101" pitchFamily="2" charset="-122"/>
              </a:rPr>
              <a:t>   </a:t>
            </a:r>
            <a:r>
              <a:rPr kumimoji="1" lang="en-US" altLang="zh-CN" sz="2200" b="1" dirty="0">
                <a:solidFill>
                  <a:srgbClr val="FFFFFF"/>
                </a:solidFill>
                <a:ea typeface="黑体" panose="02010609060101010101" pitchFamily="2" charset="-122"/>
              </a:rPr>
              <a:t>    </a:t>
            </a:r>
            <a:r>
              <a:rPr kumimoji="1" lang="en-US" altLang="zh-CN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2" charset="-122"/>
              </a:rPr>
              <a:t> 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-</a:t>
            </a:r>
            <a:r>
              <a:rPr kumimoji="1" lang="en-US" altLang="zh-CN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2" charset="-122"/>
              </a:rPr>
              <a:t>2</a:t>
            </a:r>
            <a:r>
              <a:rPr kumimoji="1" lang="zh-CN" altLang="en-US" sz="2200" b="1" dirty="0">
                <a:solidFill>
                  <a:srgbClr val="FFFFFF"/>
                </a:solidFill>
                <a:ea typeface="黑体" panose="02010609060101010101" pitchFamily="2" charset="-122"/>
              </a:rPr>
              <a:t>                        </a:t>
            </a:r>
            <a:r>
              <a:rPr kumimoji="1" lang="zh-CN" altLang="en-US" sz="2200" b="1" dirty="0" smtClean="0">
                <a:solidFill>
                  <a:srgbClr val="FFFFFF"/>
                </a:solidFill>
                <a:ea typeface="黑体" panose="02010609060101010101" pitchFamily="2" charset="-122"/>
              </a:rPr>
              <a:t>               </a:t>
            </a:r>
            <a:r>
              <a:rPr kumimoji="1" lang="en-US" altLang="zh-CN" sz="2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-1  </a:t>
            </a:r>
            <a:r>
              <a:rPr kumimoji="1" lang="zh-CN" altLang="en-US" sz="2200" b="1" dirty="0">
                <a:solidFill>
                  <a:srgbClr val="FFFF00"/>
                </a:solidFill>
                <a:ea typeface="黑体" panose="02010609060101010101" pitchFamily="2" charset="-122"/>
              </a:rPr>
              <a:t>                     </a:t>
            </a:r>
            <a:endParaRPr kumimoji="1" lang="zh-CN" altLang="en-US" sz="2200" b="1" dirty="0">
              <a:solidFill>
                <a:srgbClr val="FFFF00"/>
              </a:solidFill>
              <a:ea typeface="黑体" panose="02010609060101010101" pitchFamily="2" charset="-122"/>
            </a:endParaRPr>
          </a:p>
        </p:txBody>
      </p:sp>
      <p:sp>
        <p:nvSpPr>
          <p:cNvPr id="1048696" name="Text Box 41"/>
          <p:cNvSpPr txBox="1">
            <a:spLocks noChangeArrowheads="1"/>
          </p:cNvSpPr>
          <p:nvPr/>
        </p:nvSpPr>
        <p:spPr bwMode="auto">
          <a:xfrm>
            <a:off x="4005898" y="3511674"/>
            <a:ext cx="2667000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O+H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O=2NaOH</a:t>
            </a:r>
            <a:r>
              <a:rPr kumimoji="1" lang="en-US" altLang="zh-CN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kumimoji="1" lang="en-US" altLang="zh-CN" sz="2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48698" name="Text Box 43"/>
          <p:cNvSpPr txBox="1">
            <a:spLocks noChangeArrowheads="1"/>
          </p:cNvSpPr>
          <p:nvPr/>
        </p:nvSpPr>
        <p:spPr bwMode="auto">
          <a:xfrm>
            <a:off x="4006215" y="4198620"/>
            <a:ext cx="2740025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O+CO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=Na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CO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3</a:t>
            </a:r>
            <a:r>
              <a:rPr kumimoji="1" lang="zh-CN" altLang="en-US" sz="2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 </a:t>
            </a:r>
            <a:r>
              <a:rPr kumimoji="1" lang="en-US" altLang="zh-CN" sz="2200" b="1">
                <a:solidFill>
                  <a:srgbClr val="FFFFFF"/>
                </a:solidFill>
              </a:rPr>
              <a:t> </a:t>
            </a:r>
            <a:endParaRPr kumimoji="1" lang="en-US" altLang="zh-CN" sz="2200" b="1">
              <a:solidFill>
                <a:srgbClr val="FFFFFF"/>
              </a:solidFill>
              <a:ea typeface="MingLiU" pitchFamily="49" charset="-120"/>
            </a:endParaRPr>
          </a:p>
        </p:txBody>
      </p:sp>
      <p:sp>
        <p:nvSpPr>
          <p:cNvPr id="1048699" name="Text Box 44"/>
          <p:cNvSpPr txBox="1">
            <a:spLocks noChangeArrowheads="1"/>
          </p:cNvSpPr>
          <p:nvPr/>
        </p:nvSpPr>
        <p:spPr bwMode="auto">
          <a:xfrm>
            <a:off x="7289800" y="4198620"/>
            <a:ext cx="3926205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+2CO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=2Na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CO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3+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2</a:t>
            </a:r>
            <a:endParaRPr kumimoji="1" lang="zh-CN" altLang="en-US" sz="2200" b="1" baseline="-25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1048700" name="Text Box 45"/>
          <p:cNvSpPr txBox="1">
            <a:spLocks noChangeArrowheads="1"/>
          </p:cNvSpPr>
          <p:nvPr/>
        </p:nvSpPr>
        <p:spPr bwMode="auto">
          <a:xfrm>
            <a:off x="8288228" y="2992948"/>
            <a:ext cx="1152525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否</a:t>
            </a:r>
            <a:endParaRPr kumimoji="1" lang="zh-CN" altLang="en-US" sz="2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1048701" name="Text Box 46"/>
          <p:cNvSpPr txBox="1">
            <a:spLocks noChangeArrowheads="1"/>
          </p:cNvSpPr>
          <p:nvPr/>
        </p:nvSpPr>
        <p:spPr bwMode="auto">
          <a:xfrm>
            <a:off x="4879682" y="3109153"/>
            <a:ext cx="1152525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是</a:t>
            </a:r>
            <a:endParaRPr kumimoji="1" lang="zh-CN" altLang="en-US" sz="2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1048702" name="Text Box 56"/>
          <p:cNvSpPr txBox="1">
            <a:spLocks noChangeArrowheads="1"/>
          </p:cNvSpPr>
          <p:nvPr/>
        </p:nvSpPr>
        <p:spPr bwMode="auto">
          <a:xfrm>
            <a:off x="3780790" y="4902200"/>
            <a:ext cx="3350260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O+2HCl=2NaCl+H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</a:t>
            </a:r>
            <a:endParaRPr kumimoji="1" lang="en-US" altLang="zh-CN" sz="2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48703" name="Rectangle 58"/>
          <p:cNvSpPr>
            <a:spLocks noChangeArrowheads="1"/>
          </p:cNvSpPr>
          <p:nvPr/>
        </p:nvSpPr>
        <p:spPr bwMode="auto">
          <a:xfrm>
            <a:off x="7131050" y="4902200"/>
            <a:ext cx="5233035" cy="4298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 + 4HCl =4NaCl + 2H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O + 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↑</a:t>
            </a:r>
            <a:endParaRPr kumimoji="1" lang="en-US" altLang="zh-CN" sz="2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3437" name="圆角矩形 103436"/>
          <p:cNvSpPr/>
          <p:nvPr/>
        </p:nvSpPr>
        <p:spPr>
          <a:xfrm>
            <a:off x="775335" y="427355"/>
            <a:ext cx="3962400" cy="79216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noFill/>
          </a:ln>
        </p:spPr>
        <p:txBody>
          <a:bodyPr wrap="none" anchor="ctr"/>
          <a:p>
            <a:pPr algn="ctr" fontAlgn="base"/>
            <a:r>
              <a:rPr lang="zh-CN" altLang="en-US" sz="4400" b="1" strike="noStrike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经典趣体简" pitchFamily="49" charset="-122"/>
                <a:ea typeface="经典趣体简" pitchFamily="49" charset="-122"/>
                <a:cs typeface="+mn-cs"/>
              </a:rPr>
              <a:t>归纳与总结</a:t>
            </a:r>
            <a:endParaRPr lang="zh-CN" altLang="en-US" sz="4400" b="1" strike="noStrike" noProof="1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经典趣体简" pitchFamily="49" charset="-122"/>
              <a:ea typeface="经典趣体简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89800" y="3542665"/>
            <a:ext cx="3087370" cy="4298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2Na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+2H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O=4NaOH+O</a:t>
            </a:r>
            <a:r>
              <a:rPr kumimoji="1" lang="zh-CN" altLang="en-US" sz="22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↑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9535" y="5667375"/>
            <a:ext cx="266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供氧剂、漂白剂</a:t>
            </a:r>
            <a:endParaRPr kumimoji="1" lang="zh-CN" altLang="en-US" sz="24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" name="文本框 0"/>
          <p:cNvSpPr txBox="1"/>
          <p:nvPr/>
        </p:nvSpPr>
        <p:spPr>
          <a:xfrm>
            <a:off x="6031865" y="1559560"/>
            <a:ext cx="2707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31865" y="1332865"/>
            <a:ext cx="2944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--------------------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en-US" altLang="zh-CN" sz="24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38240" y="1037590"/>
            <a:ext cx="2501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O</a:t>
            </a:r>
            <a:r>
              <a:rPr lang="en-US" altLang="zh-CN" sz="2800" b="1" baseline="-25000">
                <a:solidFill>
                  <a:srgbClr val="FF0000"/>
                </a:solidFill>
              </a:rPr>
              <a:t>2</a:t>
            </a:r>
            <a:r>
              <a:rPr lang="zh-CN" altLang="en-US" sz="2800" b="1">
                <a:solidFill>
                  <a:srgbClr val="FF0000"/>
                </a:solidFill>
              </a:rPr>
              <a:t>、加热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94" grpId="1" animBg="1"/>
      <p:bldP spid="1048693" grpId="1" animBg="1"/>
      <p:bldP spid="1048695" grpId="1" animBg="1"/>
      <p:bldP spid="1048701" grpId="1" animBg="1"/>
      <p:bldP spid="1048700" grpId="1" animBg="1"/>
      <p:bldP spid="1048696" grpId="1" animBg="1"/>
      <p:bldP spid="1048698" grpId="1" animBg="1"/>
      <p:bldP spid="1048702" grpId="1" animBg="1"/>
      <p:bldP spid="1048699" grpId="1" animBg="1"/>
      <p:bldP spid="6" grpId="0"/>
      <p:bldP spid="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矩形 122881"/>
          <p:cNvSpPr/>
          <p:nvPr/>
        </p:nvSpPr>
        <p:spPr>
          <a:xfrm>
            <a:off x="4775518" y="731520"/>
            <a:ext cx="4729162" cy="7921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r>
              <a:rPr lang="zh-CN" altLang="en-US" sz="4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4000" b="1" dirty="0">
                <a:solidFill>
                  <a:srgbClr val="000000"/>
                </a:solidFill>
                <a:latin typeface="Arial" panose="020B0604020202020204" pitchFamily="34" charset="0"/>
                <a:ea typeface="方正中倩简体" pitchFamily="65" charset="-122"/>
              </a:rPr>
              <a:t>碳酸钠和碳酸氢钠</a:t>
            </a:r>
            <a:endParaRPr lang="zh-CN" altLang="en-US" sz="4000" b="1">
              <a:solidFill>
                <a:srgbClr val="000000"/>
              </a:solidFill>
              <a:latin typeface="Arial" panose="020B0604020202020204" pitchFamily="34" charset="0"/>
              <a:ea typeface="方正中倩简体" pitchFamily="65" charset="-122"/>
            </a:endParaRPr>
          </a:p>
        </p:txBody>
      </p:sp>
      <p:graphicFrame>
        <p:nvGraphicFramePr>
          <p:cNvPr id="122936" name="表格 122935"/>
          <p:cNvGraphicFramePr/>
          <p:nvPr>
            <p:custDataLst>
              <p:tags r:id="rId1"/>
            </p:custDataLst>
          </p:nvPr>
        </p:nvGraphicFramePr>
        <p:xfrm>
          <a:off x="1524000" y="1571625"/>
          <a:ext cx="9156700" cy="4279265"/>
        </p:xfrm>
        <a:graphic>
          <a:graphicData uri="http://schemas.openxmlformats.org/drawingml/2006/table">
            <a:tbl>
              <a:tblPr/>
              <a:tblGrid>
                <a:gridCol w="2414905"/>
                <a:gridCol w="2467610"/>
                <a:gridCol w="4274185"/>
              </a:tblGrid>
              <a:tr h="717550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物质名称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碳酸钠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碳酸氢钠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6905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化学式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7385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lnSpc>
                          <a:spcPct val="90000"/>
                        </a:lnSpc>
                        <a:buNone/>
                      </a:pPr>
                      <a:r>
                        <a:rPr lang="zh-CN" altLang="en-US" b="1">
                          <a:latin typeface="经典趣体简" pitchFamily="49" charset="-122"/>
                          <a:ea typeface="经典趣体简" pitchFamily="49" charset="-122"/>
                        </a:rPr>
                        <a:t>俗名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45185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lnSpc>
                          <a:spcPct val="90000"/>
                        </a:lnSpc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在水中的溶解性 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706120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lnSpc>
                          <a:spcPct val="90000"/>
                        </a:lnSpc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碱性</a:t>
                      </a: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706120">
                <a:tc>
                  <a:txBody>
                    <a:bodyPr/>
                    <a:p>
                      <a:pPr marL="0" lvl="0" indent="0" algn="ctr" defTabSz="914400">
                        <a:lnSpc>
                          <a:spcPct val="90000"/>
                        </a:lnSpc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热稳定性</a:t>
                      </a: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marL="0" lvl="0" indent="0" algn="ctr" defTabSz="914400">
                        <a:buNone/>
                      </a:pPr>
                      <a:endParaRPr lang="zh-CN" altLang="en-US" sz="4000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2913" name="文本框 122912"/>
          <p:cNvSpPr txBox="1"/>
          <p:nvPr/>
        </p:nvSpPr>
        <p:spPr>
          <a:xfrm>
            <a:off x="4343400" y="2305685"/>
            <a:ext cx="165481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</a:t>
            </a:r>
            <a:r>
              <a:rPr lang="en-US" altLang="zh-CN" sz="3200" b="1" baseline="-25000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</a:t>
            </a:r>
            <a:r>
              <a:rPr lang="en-US" altLang="zh-CN" sz="3200" b="1" baseline="-25000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3200" b="1">
              <a:solidFill>
                <a:srgbClr val="DE582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57" name="矩形 122913"/>
          <p:cNvSpPr/>
          <p:nvPr/>
        </p:nvSpPr>
        <p:spPr>
          <a:xfrm>
            <a:off x="1524000" y="32813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6658" name="矩形 122914"/>
          <p:cNvSpPr/>
          <p:nvPr/>
        </p:nvSpPr>
        <p:spPr>
          <a:xfrm>
            <a:off x="1524000" y="325024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22917" name="文本框 122916"/>
          <p:cNvSpPr txBox="1"/>
          <p:nvPr/>
        </p:nvSpPr>
        <p:spPr>
          <a:xfrm>
            <a:off x="7772400" y="2305685"/>
            <a:ext cx="183896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NaHCO</a:t>
            </a:r>
            <a:r>
              <a:rPr lang="en-US" altLang="zh-CN" sz="3200" b="1" baseline="-25000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3200" b="1">
              <a:solidFill>
                <a:srgbClr val="DE582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918" name="文本框 122917"/>
          <p:cNvSpPr txBox="1"/>
          <p:nvPr/>
        </p:nvSpPr>
        <p:spPr>
          <a:xfrm>
            <a:off x="4185285" y="2989580"/>
            <a:ext cx="19704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迷你霹雳体" pitchFamily="33" charset="-122"/>
              </a:rPr>
              <a:t>苏打、纯碱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2800" b="1" dirty="0">
              <a:solidFill>
                <a:schemeClr val="folHlin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919" name="文本框 122918"/>
          <p:cNvSpPr txBox="1"/>
          <p:nvPr/>
        </p:nvSpPr>
        <p:spPr>
          <a:xfrm>
            <a:off x="7772400" y="2989263"/>
            <a:ext cx="140779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solidFill>
                  <a:srgbClr val="FF0000"/>
                </a:solidFill>
                <a:latin typeface="迷你霹雳体" pitchFamily="33" charset="-122"/>
                <a:ea typeface="迷你霹雳体" pitchFamily="33" charset="-122"/>
              </a:rPr>
              <a:t>小苏打</a:t>
            </a:r>
            <a:r>
              <a:rPr lang="zh-CN" altLang="en-US" sz="3200" b="1" dirty="0">
                <a:solidFill>
                  <a:schemeClr val="folHlink"/>
                </a:solidFill>
                <a:latin typeface="迷你霹雳体" pitchFamily="33" charset="-122"/>
                <a:ea typeface="迷你霹雳体" pitchFamily="33" charset="-122"/>
              </a:rPr>
              <a:t>  </a:t>
            </a:r>
            <a:endParaRPr lang="zh-CN" altLang="en-US" sz="3200" b="1" dirty="0">
              <a:solidFill>
                <a:schemeClr val="folHlink"/>
              </a:solidFill>
              <a:latin typeface="迷你霹雳体" pitchFamily="33" charset="-122"/>
              <a:ea typeface="迷你霹雳体" pitchFamily="33" charset="-122"/>
            </a:endParaRPr>
          </a:p>
        </p:txBody>
      </p:sp>
      <p:grpSp>
        <p:nvGrpSpPr>
          <p:cNvPr id="122920" name="组合 122919"/>
          <p:cNvGrpSpPr/>
          <p:nvPr/>
        </p:nvGrpSpPr>
        <p:grpSpPr>
          <a:xfrm>
            <a:off x="4658043" y="3680143"/>
            <a:ext cx="5113337" cy="587374"/>
            <a:chOff x="1927" y="2750"/>
            <a:chExt cx="3221" cy="370"/>
          </a:xfrm>
        </p:grpSpPr>
        <p:sp>
          <p:nvSpPr>
            <p:cNvPr id="26664" name="文本框 122920"/>
            <p:cNvSpPr txBox="1"/>
            <p:nvPr/>
          </p:nvSpPr>
          <p:spPr>
            <a:xfrm>
              <a:off x="1927" y="2752"/>
              <a:ext cx="322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66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Na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2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</a:t>
              </a:r>
              <a:r>
                <a:rPr lang="en-US" altLang="zh-CN" sz="3200" b="1" u="sng">
                  <a:latin typeface="Times New Roman" panose="02020603050405020304" pitchFamily="18" charset="0"/>
                  <a:ea typeface="隶书" panose="02010509060101010101" charset="-122"/>
                </a:rPr>
                <a:t>     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NaHCO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2800" b="1">
                  <a:latin typeface="Times New Roman" panose="02020603050405020304" pitchFamily="18" charset="0"/>
                  <a:ea typeface="隶书" panose="02010509060101010101" charset="-122"/>
                </a:rPr>
                <a:t> </a:t>
              </a:r>
              <a:endPara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5" name="文本框 122921"/>
            <p:cNvSpPr txBox="1"/>
            <p:nvPr/>
          </p:nvSpPr>
          <p:spPr>
            <a:xfrm>
              <a:off x="3016" y="2750"/>
              <a:ext cx="273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charset="-122"/>
                </a:rPr>
                <a:t>&gt;</a:t>
              </a:r>
              <a:endPara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charset="-122"/>
              </a:endParaRPr>
            </a:p>
          </p:txBody>
        </p:sp>
      </p:grpSp>
      <p:grpSp>
        <p:nvGrpSpPr>
          <p:cNvPr id="122923" name="组合 122922"/>
          <p:cNvGrpSpPr/>
          <p:nvPr/>
        </p:nvGrpSpPr>
        <p:grpSpPr>
          <a:xfrm>
            <a:off x="4658043" y="4398645"/>
            <a:ext cx="5113337" cy="595313"/>
            <a:chOff x="1927" y="3285"/>
            <a:chExt cx="3221" cy="375"/>
          </a:xfrm>
        </p:grpSpPr>
        <p:sp>
          <p:nvSpPr>
            <p:cNvPr id="26667" name="文本框 122923"/>
            <p:cNvSpPr txBox="1"/>
            <p:nvPr/>
          </p:nvSpPr>
          <p:spPr>
            <a:xfrm>
              <a:off x="1927" y="3285"/>
              <a:ext cx="322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66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Na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2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</a:t>
              </a:r>
              <a:r>
                <a:rPr lang="en-US" altLang="zh-CN" sz="3200" b="1" u="sng">
                  <a:latin typeface="Times New Roman" panose="02020603050405020304" pitchFamily="18" charset="0"/>
                  <a:ea typeface="隶书" panose="02010509060101010101" charset="-122"/>
                </a:rPr>
                <a:t>     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NaHCO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2800" b="1">
                  <a:latin typeface="Times New Roman" panose="02020603050405020304" pitchFamily="18" charset="0"/>
                  <a:ea typeface="隶书" panose="02010509060101010101" charset="-122"/>
                </a:rPr>
                <a:t> </a:t>
              </a:r>
              <a:endPara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8" name="文本框 122924"/>
            <p:cNvSpPr txBox="1"/>
            <p:nvPr/>
          </p:nvSpPr>
          <p:spPr>
            <a:xfrm>
              <a:off x="3015" y="3292"/>
              <a:ext cx="273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charset="-122"/>
                </a:rPr>
                <a:t>&gt;</a:t>
              </a:r>
              <a:endPara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charset="-122"/>
              </a:endParaRPr>
            </a:p>
          </p:txBody>
        </p:sp>
      </p:grpSp>
      <p:sp>
        <p:nvSpPr>
          <p:cNvPr id="103437" name="圆角矩形 103436"/>
          <p:cNvSpPr/>
          <p:nvPr/>
        </p:nvSpPr>
        <p:spPr>
          <a:xfrm>
            <a:off x="695960" y="666115"/>
            <a:ext cx="3962400" cy="79216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noFill/>
          </a:ln>
        </p:spPr>
        <p:txBody>
          <a:bodyPr wrap="none" anchor="ctr"/>
          <a:p>
            <a:pPr algn="ctr" fontAlgn="base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经典趣体简" pitchFamily="49" charset="-122"/>
                <a:ea typeface="经典趣体简" pitchFamily="49" charset="-122"/>
                <a:sym typeface="+mn-ea"/>
              </a:rPr>
              <a:t>温故而知新</a:t>
            </a:r>
            <a:endParaRPr lang="zh-CN" altLang="en-US" sz="4400" b="1" strike="noStrike" noProof="1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经典趣体简" pitchFamily="49" charset="-122"/>
              <a:ea typeface="经典趣体简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98210" y="5254625"/>
            <a:ext cx="1380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?</a:t>
            </a:r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122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122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2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2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2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2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29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2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22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2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3" grpId="0"/>
      <p:bldP spid="122917" grpId="0"/>
      <p:bldP spid="122918" grpId="0"/>
      <p:bldP spid="1229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13" name="文本框 119841"/>
          <p:cNvSpPr txBox="1"/>
          <p:nvPr/>
        </p:nvSpPr>
        <p:spPr>
          <a:xfrm>
            <a:off x="3039745" y="426720"/>
            <a:ext cx="84061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（2）Na</a:t>
            </a:r>
            <a:r>
              <a:rPr lang="zh-CN" altLang="en-US" sz="3600" b="1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3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</a:t>
            </a:r>
            <a:r>
              <a:rPr lang="zh-CN" altLang="en-US" sz="3600" b="1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3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和NaHCO</a:t>
            </a:r>
            <a:r>
              <a:rPr lang="zh-CN" altLang="en-US" sz="3600" b="1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3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的热稳定性 </a:t>
            </a:r>
            <a:endParaRPr lang="zh-CN" altLang="en-US" sz="3600" b="1" dirty="0">
              <a:solidFill>
                <a:srgbClr val="990099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48712" name="AutoShape 5">
            <a:hlinkClick r:id="rId1" action="ppaction://hlinkfile"/>
          </p:cNvPr>
          <p:cNvSpPr>
            <a:spLocks noChangeArrowheads="1"/>
          </p:cNvSpPr>
          <p:nvPr/>
        </p:nvSpPr>
        <p:spPr bwMode="gray">
          <a:xfrm>
            <a:off x="440690" y="426720"/>
            <a:ext cx="2378710" cy="58928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p>
            <a:pPr algn="ctr" eaLnBrk="0" hangingPunct="0"/>
            <a:r>
              <a:rPr 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黑体" panose="02010609060101010101" pitchFamily="2" charset="-122"/>
              </a:rPr>
              <a:t>实验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黑体" panose="02010609060101010101" pitchFamily="2" charset="-122"/>
              </a:rPr>
              <a:t>2-5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  <a:ea typeface="黑体" panose="02010609060101010101" pitchFamily="2" charset="-122"/>
            </a:endParaRPr>
          </a:p>
        </p:txBody>
      </p:sp>
      <p:pic>
        <p:nvPicPr>
          <p:cNvPr id="40962" name="Picture 2" descr="pic_221740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0" y="1133475"/>
            <a:ext cx="5738495" cy="25558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742315" y="3689350"/>
          <a:ext cx="9914890" cy="266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705"/>
                <a:gridCol w="7449185"/>
              </a:tblGrid>
              <a:tr h="4838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化学式</a:t>
                      </a:r>
                      <a:endParaRPr lang="zh-CN" altLang="en-US" sz="280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NaHCO</a:t>
                      </a:r>
                      <a:r>
                        <a:rPr lang="zh-CN" altLang="en-US" sz="2800" baseline="-25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3</a:t>
                      </a:r>
                      <a:endParaRPr lang="zh-CN" altLang="en-US" sz="2800" baseline="-2500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965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现象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8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934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反应方程式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7766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结论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方正艺黑简体" pitchFamily="65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3132455" y="4812030"/>
            <a:ext cx="5927725" cy="788988"/>
            <a:chOff x="2472" y="2355"/>
            <a:chExt cx="3734" cy="497"/>
          </a:xfrm>
        </p:grpSpPr>
        <p:sp>
          <p:nvSpPr>
            <p:cNvPr id="4" name="文本框 119838"/>
            <p:cNvSpPr txBox="1"/>
            <p:nvPr/>
          </p:nvSpPr>
          <p:spPr>
            <a:xfrm>
              <a:off x="2472" y="2523"/>
              <a:ext cx="373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66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2NaHCO</a:t>
              </a:r>
              <a:r>
                <a:rPr lang="en-US" altLang="zh-CN" sz="2800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 == Na</a:t>
              </a:r>
              <a:r>
                <a:rPr lang="en-US" altLang="zh-CN" sz="2800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CO</a:t>
              </a:r>
              <a:r>
                <a:rPr lang="en-US" altLang="zh-CN" sz="2800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 + H</a:t>
              </a:r>
              <a:r>
                <a:rPr lang="en-US" altLang="zh-CN" sz="2800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O + CO</a:t>
              </a:r>
              <a:r>
                <a:rPr lang="en-US" altLang="zh-CN" sz="2800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 ↑</a:t>
              </a:r>
              <a:endPara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" name="文本框 119839"/>
            <p:cNvSpPr txBox="1"/>
            <p:nvPr/>
          </p:nvSpPr>
          <p:spPr>
            <a:xfrm>
              <a:off x="3545" y="2355"/>
              <a:ext cx="31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0033CC"/>
                  </a:solidFill>
                  <a:latin typeface="Times New Roman" panose="02020603050405020304" pitchFamily="18" charset="0"/>
                  <a:ea typeface="隶书" panose="02010509060101010101" charset="-122"/>
                </a:rPr>
                <a:t>△</a:t>
              </a:r>
              <a:endPara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隶书" panose="02010509060101010101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412490" y="5746750"/>
            <a:ext cx="280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受热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易分解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42640" y="4248785"/>
            <a:ext cx="4714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管口有水珠，澄清石灰水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变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浑浊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矩形 122881"/>
          <p:cNvSpPr/>
          <p:nvPr/>
        </p:nvSpPr>
        <p:spPr>
          <a:xfrm>
            <a:off x="4259263" y="657225"/>
            <a:ext cx="4729162" cy="7921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r>
              <a:rPr lang="zh-CN" altLang="en-US" sz="4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4000" b="1" dirty="0">
                <a:solidFill>
                  <a:srgbClr val="000000"/>
                </a:solidFill>
                <a:latin typeface="Arial" panose="020B0604020202020204" pitchFamily="34" charset="0"/>
                <a:ea typeface="方正中倩简体" pitchFamily="65" charset="-122"/>
              </a:rPr>
              <a:t>碳酸钠和碳酸氢钠</a:t>
            </a:r>
            <a:endParaRPr lang="zh-CN" altLang="en-US" sz="4000" b="1">
              <a:solidFill>
                <a:srgbClr val="000000"/>
              </a:solidFill>
              <a:latin typeface="Arial" panose="020B0604020202020204" pitchFamily="34" charset="0"/>
              <a:ea typeface="方正中倩简体" pitchFamily="65" charset="-122"/>
            </a:endParaRPr>
          </a:p>
        </p:txBody>
      </p:sp>
      <p:graphicFrame>
        <p:nvGraphicFramePr>
          <p:cNvPr id="122936" name="表格 122935"/>
          <p:cNvGraphicFramePr/>
          <p:nvPr>
            <p:custDataLst>
              <p:tags r:id="rId1"/>
            </p:custDataLst>
          </p:nvPr>
        </p:nvGraphicFramePr>
        <p:xfrm>
          <a:off x="1524000" y="1524000"/>
          <a:ext cx="9144000" cy="4389120"/>
        </p:xfrm>
        <a:graphic>
          <a:graphicData uri="http://schemas.openxmlformats.org/drawingml/2006/table">
            <a:tbl>
              <a:tblPr/>
              <a:tblGrid>
                <a:gridCol w="2411730"/>
                <a:gridCol w="2463800"/>
                <a:gridCol w="4268470"/>
              </a:tblGrid>
              <a:tr h="600075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物质名称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碳酸钠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碳酸氢钠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2450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化学式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3875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俗名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2790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在水中的溶解性 </a:t>
                      </a:r>
                      <a:endParaRPr lang="zh-CN" altLang="en-US" b="1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74675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溶液的碱性</a:t>
                      </a: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</a:tcPr>
                </a:tc>
              </a:tr>
              <a:tr h="612775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r>
                        <a:rPr lang="zh-CN" altLang="en-US" b="1" dirty="0">
                          <a:latin typeface="经典趣体简" pitchFamily="49" charset="-122"/>
                          <a:ea typeface="经典趣体简" pitchFamily="49" charset="-122"/>
                        </a:rPr>
                        <a:t>热稳定性</a:t>
                      </a: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algn="ctr" defTabSz="914400">
                        <a:buNone/>
                      </a:pPr>
                      <a:endParaRPr lang="zh-CN" altLang="en-US" b="1" dirty="0">
                        <a:latin typeface="经典趣体简" pitchFamily="49" charset="-122"/>
                        <a:ea typeface="经典趣体简" pitchFamily="49" charset="-122"/>
                      </a:endParaRPr>
                    </a:p>
                  </a:txBody>
                  <a:tcPr>
                    <a:lnL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2913" name="文本框 122912"/>
          <p:cNvSpPr txBox="1"/>
          <p:nvPr/>
        </p:nvSpPr>
        <p:spPr>
          <a:xfrm>
            <a:off x="4343400" y="2111375"/>
            <a:ext cx="165481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</a:t>
            </a:r>
            <a:r>
              <a:rPr lang="en-US" altLang="zh-CN" sz="3200" b="1" baseline="-25000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</a:t>
            </a:r>
            <a:r>
              <a:rPr lang="en-US" altLang="zh-CN" sz="3200" b="1" baseline="-25000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3200" b="1">
              <a:solidFill>
                <a:srgbClr val="DE582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57" name="矩形 122913"/>
          <p:cNvSpPr/>
          <p:nvPr/>
        </p:nvSpPr>
        <p:spPr>
          <a:xfrm>
            <a:off x="1524000" y="32813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6658" name="矩形 122914"/>
          <p:cNvSpPr/>
          <p:nvPr/>
        </p:nvSpPr>
        <p:spPr>
          <a:xfrm>
            <a:off x="1524000" y="32813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22917" name="文本框 122916"/>
          <p:cNvSpPr txBox="1"/>
          <p:nvPr/>
        </p:nvSpPr>
        <p:spPr>
          <a:xfrm>
            <a:off x="7772400" y="2111375"/>
            <a:ext cx="183896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NaHCO</a:t>
            </a:r>
            <a:r>
              <a:rPr lang="en-US" altLang="zh-CN" sz="3200" b="1" baseline="-25000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3200" b="1">
                <a:solidFill>
                  <a:srgbClr val="DE58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3200" b="1">
              <a:solidFill>
                <a:srgbClr val="DE582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918" name="文本框 122917"/>
          <p:cNvSpPr txBox="1"/>
          <p:nvPr/>
        </p:nvSpPr>
        <p:spPr>
          <a:xfrm>
            <a:off x="4114800" y="2692400"/>
            <a:ext cx="19704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迷你霹雳体" pitchFamily="33" charset="-122"/>
              </a:rPr>
              <a:t>苏打、纯碱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2800" b="1" dirty="0">
              <a:solidFill>
                <a:schemeClr val="folHlin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919" name="文本框 122918"/>
          <p:cNvSpPr txBox="1"/>
          <p:nvPr/>
        </p:nvSpPr>
        <p:spPr>
          <a:xfrm>
            <a:off x="7543800" y="2630488"/>
            <a:ext cx="140779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solidFill>
                  <a:srgbClr val="FF0000"/>
                </a:solidFill>
                <a:latin typeface="迷你霹雳体" pitchFamily="33" charset="-122"/>
                <a:ea typeface="迷你霹雳体" pitchFamily="33" charset="-122"/>
              </a:rPr>
              <a:t>小苏打</a:t>
            </a:r>
            <a:r>
              <a:rPr lang="zh-CN" altLang="en-US" sz="3200" b="1" dirty="0">
                <a:solidFill>
                  <a:schemeClr val="folHlink"/>
                </a:solidFill>
                <a:latin typeface="迷你霹雳体" pitchFamily="33" charset="-122"/>
                <a:ea typeface="迷你霹雳体" pitchFamily="33" charset="-122"/>
              </a:rPr>
              <a:t>  </a:t>
            </a:r>
            <a:endParaRPr lang="zh-CN" altLang="en-US" sz="3200" b="1" dirty="0">
              <a:solidFill>
                <a:schemeClr val="folHlink"/>
              </a:solidFill>
              <a:latin typeface="迷你霹雳体" pitchFamily="33" charset="-122"/>
              <a:ea typeface="迷你霹雳体" pitchFamily="33" charset="-122"/>
            </a:endParaRPr>
          </a:p>
        </p:txBody>
      </p:sp>
      <p:grpSp>
        <p:nvGrpSpPr>
          <p:cNvPr id="122920" name="组合 122919"/>
          <p:cNvGrpSpPr/>
          <p:nvPr/>
        </p:nvGrpSpPr>
        <p:grpSpPr>
          <a:xfrm>
            <a:off x="4548188" y="3284538"/>
            <a:ext cx="5113337" cy="587374"/>
            <a:chOff x="1927" y="2750"/>
            <a:chExt cx="3221" cy="370"/>
          </a:xfrm>
        </p:grpSpPr>
        <p:sp>
          <p:nvSpPr>
            <p:cNvPr id="26664" name="文本框 122920"/>
            <p:cNvSpPr txBox="1"/>
            <p:nvPr/>
          </p:nvSpPr>
          <p:spPr>
            <a:xfrm>
              <a:off x="1927" y="2752"/>
              <a:ext cx="322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66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Na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2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</a:t>
              </a:r>
              <a:r>
                <a:rPr lang="en-US" altLang="zh-CN" sz="3200" b="1" u="sng">
                  <a:latin typeface="Times New Roman" panose="02020603050405020304" pitchFamily="18" charset="0"/>
                  <a:ea typeface="隶书" panose="02010509060101010101" charset="-122"/>
                </a:rPr>
                <a:t>     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NaHCO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2800" b="1">
                  <a:latin typeface="Times New Roman" panose="02020603050405020304" pitchFamily="18" charset="0"/>
                  <a:ea typeface="隶书" panose="02010509060101010101" charset="-122"/>
                </a:rPr>
                <a:t> </a:t>
              </a:r>
              <a:endPara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5" name="文本框 122921"/>
            <p:cNvSpPr txBox="1"/>
            <p:nvPr/>
          </p:nvSpPr>
          <p:spPr>
            <a:xfrm>
              <a:off x="3016" y="2750"/>
              <a:ext cx="273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charset="-122"/>
                </a:rPr>
                <a:t>&gt;</a:t>
              </a:r>
              <a:endPara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charset="-122"/>
              </a:endParaRPr>
            </a:p>
          </p:txBody>
        </p:sp>
      </p:grpSp>
      <p:grpSp>
        <p:nvGrpSpPr>
          <p:cNvPr id="122923" name="组合 122922"/>
          <p:cNvGrpSpPr/>
          <p:nvPr/>
        </p:nvGrpSpPr>
        <p:grpSpPr>
          <a:xfrm>
            <a:off x="4583113" y="3860800"/>
            <a:ext cx="5113337" cy="595313"/>
            <a:chOff x="1927" y="3285"/>
            <a:chExt cx="3221" cy="375"/>
          </a:xfrm>
        </p:grpSpPr>
        <p:sp>
          <p:nvSpPr>
            <p:cNvPr id="26667" name="文本框 122923"/>
            <p:cNvSpPr txBox="1"/>
            <p:nvPr/>
          </p:nvSpPr>
          <p:spPr>
            <a:xfrm>
              <a:off x="1927" y="3285"/>
              <a:ext cx="322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66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Na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2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</a:t>
              </a:r>
              <a:r>
                <a:rPr lang="en-US" altLang="zh-CN" sz="3200" b="1" u="sng">
                  <a:latin typeface="Times New Roman" panose="02020603050405020304" pitchFamily="18" charset="0"/>
                  <a:ea typeface="隶书" panose="02010509060101010101" charset="-122"/>
                </a:rPr>
                <a:t>     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NaHCO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2800" b="1">
                  <a:latin typeface="Times New Roman" panose="02020603050405020304" pitchFamily="18" charset="0"/>
                  <a:ea typeface="隶书" panose="02010509060101010101" charset="-122"/>
                </a:rPr>
                <a:t> </a:t>
              </a:r>
              <a:endPara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8" name="文本框 122924"/>
            <p:cNvSpPr txBox="1"/>
            <p:nvPr/>
          </p:nvSpPr>
          <p:spPr>
            <a:xfrm>
              <a:off x="3015" y="3292"/>
              <a:ext cx="273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charset="-122"/>
                </a:rPr>
                <a:t>&gt;</a:t>
              </a:r>
              <a:endPara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charset="-122"/>
              </a:endParaRPr>
            </a:p>
          </p:txBody>
        </p:sp>
      </p:grpSp>
      <p:grpSp>
        <p:nvGrpSpPr>
          <p:cNvPr id="122926" name="组合 122925"/>
          <p:cNvGrpSpPr/>
          <p:nvPr/>
        </p:nvGrpSpPr>
        <p:grpSpPr>
          <a:xfrm>
            <a:off x="4583113" y="4473575"/>
            <a:ext cx="5113337" cy="595313"/>
            <a:chOff x="1927" y="3693"/>
            <a:chExt cx="3221" cy="375"/>
          </a:xfrm>
        </p:grpSpPr>
        <p:sp>
          <p:nvSpPr>
            <p:cNvPr id="26670" name="文本框 122926"/>
            <p:cNvSpPr txBox="1"/>
            <p:nvPr/>
          </p:nvSpPr>
          <p:spPr>
            <a:xfrm>
              <a:off x="1927" y="3693"/>
              <a:ext cx="322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66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Na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2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</a:t>
              </a:r>
              <a:r>
                <a:rPr lang="en-US" altLang="zh-CN" sz="3200" b="1" u="sng">
                  <a:latin typeface="Times New Roman" panose="02020603050405020304" pitchFamily="18" charset="0"/>
                  <a:ea typeface="隶书" panose="02010509060101010101" charset="-122"/>
                </a:rPr>
                <a:t>      </a:t>
              </a:r>
              <a:r>
                <a:rPr lang="en-US" altLang="zh-CN" sz="3200" b="1">
                  <a:latin typeface="Times New Roman" panose="02020603050405020304" pitchFamily="18" charset="0"/>
                  <a:ea typeface="隶书" panose="02010509060101010101" charset="-122"/>
                </a:rPr>
                <a:t>  NaHCO</a:t>
              </a:r>
              <a:r>
                <a:rPr lang="en-US" altLang="zh-CN" sz="3200" b="1" baseline="-25000">
                  <a:latin typeface="Times New Roman" panose="02020603050405020304" pitchFamily="18" charset="0"/>
                  <a:ea typeface="隶书" panose="02010509060101010101" charset="-122"/>
                </a:rPr>
                <a:t>3</a:t>
              </a:r>
              <a:r>
                <a:rPr lang="en-US" altLang="zh-CN" sz="2800" b="1">
                  <a:latin typeface="Times New Roman" panose="02020603050405020304" pitchFamily="18" charset="0"/>
                  <a:ea typeface="隶书" panose="02010509060101010101" charset="-122"/>
                </a:rPr>
                <a:t> </a:t>
              </a:r>
              <a:endPara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71" name="文本框 122927"/>
            <p:cNvSpPr txBox="1"/>
            <p:nvPr/>
          </p:nvSpPr>
          <p:spPr>
            <a:xfrm>
              <a:off x="3016" y="3700"/>
              <a:ext cx="273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charset="-122"/>
                </a:rPr>
                <a:t>&gt;</a:t>
              </a:r>
              <a:endPara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29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29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2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22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10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08330" y="1171575"/>
          <a:ext cx="11077575" cy="3061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060"/>
                <a:gridCol w="5034280"/>
                <a:gridCol w="4801235"/>
              </a:tblGrid>
              <a:tr h="594995">
                <a:tc>
                  <a:txBody>
                    <a:bodyPr/>
                    <a:p>
                      <a:pPr algn="ctr"/>
                      <a:r>
                        <a:rPr kumimoji="1" lang="zh-CN" altLang="en-US" sz="2400" b="1" kern="1200" dirty="0" smtClean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  <a:cs typeface="+mn-cs"/>
                        </a:rPr>
                        <a:t>化学式</a:t>
                      </a:r>
                      <a:endParaRPr kumimoji="1" lang="zh-CN" altLang="en-US" sz="2400" b="1" kern="1200" dirty="0" smtClean="0">
                        <a:solidFill>
                          <a:schemeClr val="tx1"/>
                        </a:solidFill>
                        <a:latin typeface="黑体" panose="02010609060101010101" pitchFamily="2" charset="-122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3200" b="1" noProof="1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Na</a:t>
                      </a:r>
                      <a:r>
                        <a:rPr lang="zh-CN" altLang="en-US" sz="3200" b="1" baseline="-250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3200" b="1" noProof="1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</a:t>
                      </a:r>
                      <a:r>
                        <a:rPr lang="zh-CN" altLang="en-US" sz="3200" b="1" baseline="-250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3200" b="1" kern="1200" baseline="-25000" dirty="0">
                        <a:solidFill>
                          <a:srgbClr val="0033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NaHCO</a:t>
                      </a:r>
                      <a:r>
                        <a:rPr lang="zh-CN" altLang="en-US" sz="3200" b="1" baseline="-250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3200" b="1" kern="1200" baseline="-25000" dirty="0">
                        <a:solidFill>
                          <a:srgbClr val="0033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61135">
                <a:tc rowSpan="2">
                  <a:txBody>
                    <a:bodyPr/>
                    <a:p>
                      <a:pPr algn="ctr"/>
                      <a:endParaRPr kumimoji="1" lang="en-US" altLang="zh-CN" sz="2400" b="1" kern="1200" dirty="0" smtClean="0">
                        <a:solidFill>
                          <a:schemeClr val="tx1"/>
                        </a:solidFill>
                        <a:latin typeface="黑体" panose="02010609060101010101" pitchFamily="2" charset="-122"/>
                        <a:ea typeface="黑体" panose="02010609060101010101" pitchFamily="2" charset="-122"/>
                        <a:cs typeface="+mn-cs"/>
                      </a:endParaRPr>
                    </a:p>
                    <a:p>
                      <a:pPr algn="ctr"/>
                      <a:endParaRPr kumimoji="1" lang="en-US" altLang="zh-CN" sz="2400" b="1" kern="1200" dirty="0" smtClean="0">
                        <a:solidFill>
                          <a:schemeClr val="tx1"/>
                        </a:solidFill>
                        <a:latin typeface="黑体" panose="02010609060101010101" pitchFamily="2" charset="-122"/>
                        <a:ea typeface="黑体" panose="02010609060101010101" pitchFamily="2" charset="-122"/>
                        <a:cs typeface="+mn-cs"/>
                      </a:endParaRPr>
                    </a:p>
                    <a:p>
                      <a:pPr algn="ctr"/>
                      <a:r>
                        <a:rPr kumimoji="1" lang="en-US" altLang="zh-CN" sz="2400" b="1" kern="1200" dirty="0" err="1" smtClean="0">
                          <a:solidFill>
                            <a:srgbClr val="FF0000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  <a:cs typeface="+mn-cs"/>
                        </a:rPr>
                        <a:t>HCl</a:t>
                      </a:r>
                      <a:endParaRPr kumimoji="1" lang="en-US" altLang="zh-CN" sz="2400" b="1" kern="1200" dirty="0" smtClean="0">
                        <a:solidFill>
                          <a:schemeClr val="tx1"/>
                        </a:solidFill>
                        <a:latin typeface="黑体" panose="02010609060101010101" pitchFamily="2" charset="-122"/>
                        <a:ea typeface="黑体" panose="02010609060101010101" pitchFamily="2" charset="-122"/>
                        <a:cs typeface="+mn-cs"/>
                      </a:endParaRPr>
                    </a:p>
                    <a:p>
                      <a:pPr algn="ctr"/>
                      <a:endParaRPr kumimoji="1" lang="en-US" altLang="zh-CN" sz="2400" b="1" kern="1200" dirty="0" smtClean="0">
                        <a:solidFill>
                          <a:schemeClr val="tx1"/>
                        </a:solidFill>
                        <a:latin typeface="黑体" panose="02010609060101010101" pitchFamily="2" charset="-122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2200" b="1" dirty="0" smtClean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  <a:cs typeface="黑体" panose="02010609060101010101" pitchFamily="2" charset="-122"/>
                          <a:sym typeface="+mn-ea"/>
                        </a:rPr>
                        <a:t>向</a:t>
                      </a:r>
                      <a:r>
                        <a:rPr lang="zh-CN" altLang="en-US" sz="2200" b="1" dirty="0">
                          <a:solidFill>
                            <a:srgbClr val="0033CC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  <a:cs typeface="黑体" panose="02010609060101010101" pitchFamily="2" charset="-122"/>
                          <a:sym typeface="+mn-ea"/>
                        </a:rPr>
                        <a:t>Na</a:t>
                      </a:r>
                      <a:r>
                        <a:rPr lang="zh-CN" altLang="en-US" sz="2200" b="1" baseline="-25000" dirty="0">
                          <a:solidFill>
                            <a:srgbClr val="0033CC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  <a:cs typeface="黑体" panose="02010609060101010101" pitchFamily="2" charset="-122"/>
                          <a:sym typeface="+mn-ea"/>
                        </a:rPr>
                        <a:t>2</a:t>
                      </a:r>
                      <a:r>
                        <a:rPr lang="zh-CN" altLang="en-US" sz="2200" b="1" dirty="0">
                          <a:solidFill>
                            <a:srgbClr val="0033CC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  <a:cs typeface="黑体" panose="02010609060101010101" pitchFamily="2" charset="-122"/>
                          <a:sym typeface="+mn-ea"/>
                        </a:rPr>
                        <a:t>CO</a:t>
                      </a:r>
                      <a:r>
                        <a:rPr lang="zh-CN" altLang="en-US" sz="2200" b="1" baseline="-25000" dirty="0">
                          <a:solidFill>
                            <a:srgbClr val="0033CC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  <a:cs typeface="黑体" panose="02010609060101010101" pitchFamily="2" charset="-122"/>
                          <a:sym typeface="+mn-ea"/>
                        </a:rPr>
                        <a:t>3</a:t>
                      </a:r>
                      <a:r>
                        <a:rPr lang="zh-CN" altLang="en-US" sz="2200" b="1" dirty="0">
                          <a:solidFill>
                            <a:srgbClr val="0033CC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  <a:cs typeface="黑体" panose="02010609060101010101" pitchFamily="2" charset="-122"/>
                          <a:sym typeface="+mn-ea"/>
                        </a:rPr>
                        <a:t>溶液中</a:t>
                      </a:r>
                      <a:r>
                        <a:rPr lang="zh-CN" altLang="en-US" sz="2200" b="1" dirty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  <a:cs typeface="黑体" panose="02010609060101010101" pitchFamily="2" charset="-122"/>
                          <a:sym typeface="+mn-ea"/>
                        </a:rPr>
                        <a:t>滴加</a:t>
                      </a:r>
                      <a:r>
                        <a:rPr lang="zh-CN" altLang="en-US" sz="2200" b="1" dirty="0" smtClean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  <a:cs typeface="黑体" panose="02010609060101010101" pitchFamily="2" charset="-122"/>
                          <a:sym typeface="+mn-ea"/>
                        </a:rPr>
                        <a:t>盐酸</a:t>
                      </a:r>
                      <a:r>
                        <a:rPr lang="en-US" altLang="zh-CN" sz="2200" b="1">
                          <a:latin typeface="黑体" panose="02010609060101010101" pitchFamily="2" charset="-122"/>
                          <a:ea typeface="黑体" panose="02010609060101010101" pitchFamily="2" charset="-122"/>
                          <a:cs typeface="黑体" panose="02010609060101010101" pitchFamily="2" charset="-122"/>
                          <a:sym typeface="+mn-ea"/>
                        </a:rPr>
                        <a:t>:</a:t>
                      </a:r>
                      <a:endParaRPr lang="zh-CN" altLang="en-US" sz="2400" b="1">
                        <a:latin typeface="Times New Roman" panose="02020603050405020304" pitchFamily="18" charset="0"/>
                        <a:ea typeface="宋体" panose="02010600030101010101" pitchFamily="2" charset="-122"/>
                        <a:sym typeface="+mn-ea"/>
                      </a:endParaRPr>
                    </a:p>
                    <a:p>
                      <a:r>
                        <a:rPr lang="zh-CN" altLang="en-US" sz="2400" b="1"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+mn-ea"/>
                        </a:rPr>
                        <a:t>      </a:t>
                      </a:r>
                      <a:endParaRPr lang="en-US" altLang="zh-CN" sz="2400" b="1" kern="100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altLang="zh-CN" sz="2400" b="1" kern="100" dirty="0" smtClean="0">
                        <a:solidFill>
                          <a:schemeClr val="tx1"/>
                        </a:solidFill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altLang="zh-CN" sz="2800" b="1" kern="100" dirty="0" smtClean="0">
                        <a:solidFill>
                          <a:schemeClr val="tx1"/>
                        </a:solidFill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05205">
                <a:tc v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200" b="1" kern="1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向盐酸中滴加</a:t>
                      </a:r>
                      <a:r>
                        <a:rPr lang="zh-CN" altLang="en-US" sz="2200" b="1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+mn-ea"/>
                        </a:rPr>
                        <a:t>Na</a:t>
                      </a:r>
                      <a:r>
                        <a:rPr lang="zh-CN" altLang="en-US" sz="2200" b="1" baseline="-250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+mn-ea"/>
                        </a:rPr>
                        <a:t>2</a:t>
                      </a:r>
                      <a:r>
                        <a:rPr lang="zh-CN" altLang="en-US" sz="2200" b="1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+mn-ea"/>
                        </a:rPr>
                        <a:t>CO</a:t>
                      </a:r>
                      <a:r>
                        <a:rPr lang="zh-CN" altLang="en-US" sz="2200" b="1" baseline="-250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+mn-ea"/>
                        </a:rPr>
                        <a:t>3</a:t>
                      </a:r>
                      <a:r>
                        <a:rPr lang="zh-CN" altLang="en-US" sz="2200" b="1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+mn-ea"/>
                        </a:rPr>
                        <a:t>溶液</a:t>
                      </a:r>
                      <a:r>
                        <a:rPr lang="en-US" altLang="zh-CN" sz="2200" b="1" kern="1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lang="en-US" altLang="zh-CN" sz="2200" b="1" kern="1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200" b="1" kern="1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      </a:t>
                      </a:r>
                      <a:endParaRPr kumimoji="1" lang="zh-CN" altLang="en-US" sz="2200" b="1" kern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48729" name="标题 3"/>
          <p:cNvSpPr>
            <a:spLocks noGrp="1"/>
          </p:cNvSpPr>
          <p:nvPr>
            <p:ph type="title"/>
          </p:nvPr>
        </p:nvSpPr>
        <p:spPr>
          <a:xfrm>
            <a:off x="608400" y="466160"/>
            <a:ext cx="10969200" cy="705600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与酸反应</a:t>
            </a:r>
            <a:endParaRPr lang="zh-CN" altLang="en-US" sz="3200" spc="0" dirty="0">
              <a:solidFill>
                <a:srgbClr val="0033CC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715" y="4389120"/>
            <a:ext cx="10730865" cy="1004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</a:rPr>
              <a:t>思考：可否用盐酸鉴别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Na</a:t>
            </a:r>
            <a:r>
              <a:rPr lang="zh-CN" altLang="en-US" sz="36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CO</a:t>
            </a:r>
            <a:r>
              <a:rPr lang="zh-CN" altLang="en-US" sz="36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溶液和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NaHCO</a:t>
            </a:r>
            <a:r>
              <a:rPr lang="zh-CN" altLang="en-US" sz="36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溶液？</a:t>
            </a:r>
            <a:endParaRPr lang="zh-CN" altLang="en-US" sz="3600" b="1" kern="12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3600" b="1" kern="12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5640" y="5253990"/>
            <a:ext cx="10943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可以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。</a:t>
            </a:r>
            <a:r>
              <a:rPr lang="zh-CN" altLang="en-US" sz="2800"/>
              <a:t>向装有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Na</a:t>
            </a:r>
            <a:r>
              <a:rPr lang="zh-CN" altLang="en-US" sz="28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CO</a:t>
            </a:r>
            <a:r>
              <a:rPr lang="zh-CN" altLang="en-US" sz="28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溶液和NaHCO</a:t>
            </a:r>
            <a:r>
              <a:rPr lang="zh-CN" altLang="en-US" sz="28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溶液的试管中分别滴加盐酸，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NaHCO</a:t>
            </a:r>
            <a:r>
              <a:rPr lang="zh-CN" altLang="en-US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反应比Na</a:t>
            </a:r>
            <a:r>
              <a:rPr lang="zh-CN" altLang="en-US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CO</a:t>
            </a:r>
            <a:r>
              <a:rPr lang="zh-CN" altLang="en-US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剧烈，并立即产生气泡。</a:t>
            </a:r>
            <a:endParaRPr lang="zh-CN" altLang="en-US" b="1" dirty="0">
              <a:solidFill>
                <a:srgbClr val="0033CC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6750" y="2073910"/>
            <a:ext cx="40170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CO</a:t>
            </a:r>
            <a:r>
              <a:rPr lang="en-US" altLang="zh-CN" sz="2000" b="1" baseline="-25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en-US" altLang="zh-CN" sz="2000" b="1" baseline="30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2-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+ H</a:t>
            </a:r>
            <a:r>
              <a:rPr lang="en-US" altLang="zh-CN" sz="2000" b="1" baseline="30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+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 = HCO</a:t>
            </a:r>
            <a:r>
              <a:rPr lang="en-US" altLang="zh-CN" sz="2000" b="1" baseline="-25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en-US" altLang="zh-CN" sz="2000" b="1" baseline="30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-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endParaRPr lang="en-US" altLang="zh-CN" sz="2000" b="1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HCO</a:t>
            </a:r>
            <a:r>
              <a:rPr lang="en-US" altLang="zh-CN" sz="2000" b="1" baseline="-25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en-US" altLang="zh-CN" sz="2000" b="1" baseline="30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- 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+ H</a:t>
            </a:r>
            <a:r>
              <a:rPr lang="en-US" altLang="zh-CN" sz="2000" b="1" baseline="30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+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=  H</a:t>
            </a:r>
            <a:r>
              <a:rPr lang="en-US" altLang="zh-CN" sz="2000" b="1" baseline="-25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O + CO</a:t>
            </a:r>
            <a:r>
              <a:rPr lang="en-US" altLang="zh-CN" sz="2000" b="1" baseline="-25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↑</a:t>
            </a:r>
            <a:endParaRPr lang="en-US" altLang="zh-CN" sz="2000" b="1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26615" y="3682365"/>
            <a:ext cx="42824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kern="1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2H</a:t>
            </a:r>
            <a:r>
              <a:rPr lang="en-US" altLang="zh-CN" sz="2000" b="1" kern="100" baseline="300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en-US" altLang="zh-CN" sz="2000" b="1" kern="1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+CO</a:t>
            </a:r>
            <a:r>
              <a:rPr lang="en-US" altLang="zh-CN" sz="2000" b="1" kern="100" baseline="-250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2000" b="1" kern="100" baseline="300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2-</a:t>
            </a:r>
            <a:r>
              <a:rPr lang="en-US" altLang="zh-CN" sz="2000">
                <a:sym typeface="+mn-ea"/>
              </a:rPr>
              <a:t>=</a:t>
            </a:r>
            <a:r>
              <a:rPr lang="en-US" altLang="zh-CN" sz="2000" b="1" kern="1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en-US" altLang="zh-CN" sz="2000" b="1" kern="100" baseline="-250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000" b="1" kern="1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O+CO</a:t>
            </a:r>
            <a:r>
              <a:rPr lang="en-US" altLang="zh-CN" sz="2000" b="1" kern="100" baseline="-250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↑</a:t>
            </a:r>
            <a:endParaRPr kumimoji="1" lang="zh-CN" altLang="en-US" sz="20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kumimoji="1" lang="zh-CN" altLang="en-US" sz="20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54875" y="2392045"/>
            <a:ext cx="433387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HCO</a:t>
            </a:r>
            <a:r>
              <a:rPr lang="en-US" altLang="zh-CN" sz="2400" b="1" baseline="-25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en-US" altLang="zh-CN" sz="2400" b="1" baseline="30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- 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+ H</a:t>
            </a:r>
            <a:r>
              <a:rPr lang="en-US" altLang="zh-CN" sz="2400" b="1" baseline="30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+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=  H</a:t>
            </a:r>
            <a:r>
              <a:rPr lang="en-US" altLang="zh-CN" sz="2400" b="1" baseline="-25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O + CO</a:t>
            </a:r>
            <a:r>
              <a:rPr lang="en-US" altLang="zh-CN" sz="2400" b="1" baseline="-25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↑</a:t>
            </a:r>
            <a:endParaRPr lang="en-US" altLang="zh-CN" sz="2400" b="1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800">
                <a:solidFill>
                  <a:srgbClr val="FF0000"/>
                </a:solidFill>
              </a:rPr>
              <a:t>立即</a:t>
            </a:r>
            <a:r>
              <a:rPr lang="zh-CN" altLang="en-US" sz="2800"/>
              <a:t>有气泡产生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1936750" y="2780665"/>
            <a:ext cx="5099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开始没有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气泡，之后产生气泡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/>
      <p:sp>
        <p:nvSpPr>
          <p:cNvPr id="1048731" name="标题 3"/>
          <p:cNvSpPr>
            <a:spLocks noGrp="1"/>
          </p:cNvSpPr>
          <p:nvPr>
            <p:ph type="title"/>
          </p:nvPr>
        </p:nvSpPr>
        <p:spPr>
          <a:xfrm>
            <a:off x="611575" y="608400"/>
            <a:ext cx="10969200" cy="705600"/>
          </a:xfrm>
        </p:spPr>
        <p:txBody>
          <a:bodyPr/>
          <a:p>
            <a:r>
              <a:rPr lang="en-US" altLang="zh-CN"/>
              <a:t>4</a:t>
            </a:r>
            <a:r>
              <a:rPr lang="en-US" altLang="zh-CN"/>
              <a:t>.</a:t>
            </a:r>
            <a:r>
              <a:rPr lang="zh-CN" altLang="zh-CN"/>
              <a:t>与</a:t>
            </a:r>
            <a:r>
              <a:rPr lang="zh-CN" altLang="zh-CN"/>
              <a:t>碱</a:t>
            </a:r>
            <a:r>
              <a:rPr lang="zh-CN" altLang="zh-CN"/>
              <a:t>反应</a:t>
            </a:r>
            <a:endParaRPr lang="zh-CN" altLang="en-US"/>
          </a:p>
        </p:txBody>
      </p:sp>
      <p:graphicFrame>
        <p:nvGraphicFramePr>
          <p:cNvPr id="4194311" name="图片占位符 4"/>
          <p:cNvGraphicFramePr/>
          <p:nvPr>
            <p:ph type="pic" idx="1"/>
            <p:custDataLst>
              <p:tags r:id="rId1"/>
            </p:custDataLst>
          </p:nvPr>
        </p:nvGraphicFramePr>
        <p:xfrm>
          <a:off x="464820" y="1428750"/>
          <a:ext cx="11570335" cy="3574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535"/>
                <a:gridCol w="3681095"/>
                <a:gridCol w="6529705"/>
              </a:tblGrid>
              <a:tr h="77343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32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Na</a:t>
                      </a:r>
                      <a:r>
                        <a:rPr lang="zh-CN" altLang="en-US" sz="3200" baseline="-250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32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</a:t>
                      </a:r>
                      <a:r>
                        <a:rPr lang="zh-CN" altLang="en-US" sz="3200" baseline="-250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3200" baseline="-25000" dirty="0">
                        <a:solidFill>
                          <a:srgbClr val="0033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32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NaHCO</a:t>
                      </a:r>
                      <a:r>
                        <a:rPr lang="zh-CN" altLang="en-US" sz="3200" baseline="-250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3200" baseline="-25000" dirty="0">
                        <a:solidFill>
                          <a:srgbClr val="0033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743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NaOH</a:t>
                      </a:r>
                      <a:endParaRPr lang="en-US" altLang="zh-CN" sz="2400" baseline="-25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2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915035">
                <a:tc rowSpan="2">
                  <a:txBody>
                    <a:bodyPr/>
                    <a:p>
                      <a:pPr>
                        <a:buNone/>
                      </a:pPr>
                      <a:endParaRPr lang="en-US" altLang="zh-CN" sz="2800"/>
                    </a:p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C</a:t>
                      </a: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a(OH)</a:t>
                      </a:r>
                      <a:r>
                        <a:rPr lang="en-US" altLang="zh-CN" sz="2400" baseline="-2500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altLang="zh-CN" sz="2400" baseline="-25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p>
                      <a:pPr>
                        <a:buNone/>
                      </a:pPr>
                      <a:endParaRPr lang="en-US" altLang="zh-CN" sz="2800"/>
                    </a:p>
                    <a:p>
                      <a:pPr>
                        <a:buNone/>
                      </a:pPr>
                      <a:endParaRPr lang="en-US" altLang="zh-CN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2000"/>
                    </a:p>
                    <a:p>
                      <a:pPr>
                        <a:buNone/>
                      </a:pPr>
                      <a:endParaRPr lang="en-US" altLang="zh-CN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1211580">
                <a:tc v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v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2400"/>
                    </a:p>
                    <a:p>
                      <a:pPr>
                        <a:buNone/>
                      </a:pPr>
                      <a:endParaRPr lang="en-US" altLang="zh-CN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08330" y="5238750"/>
            <a:ext cx="9808845" cy="1364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</a:rPr>
              <a:t>不能</a:t>
            </a:r>
            <a:r>
              <a:rPr lang="zh-CN" altLang="en-US" sz="3600"/>
              <a:t>用于鉴别</a:t>
            </a:r>
            <a:r>
              <a: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Na</a:t>
            </a:r>
            <a:r>
              <a:rPr lang="zh-CN" altLang="en-US" sz="36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CO</a:t>
            </a:r>
            <a:r>
              <a:rPr lang="zh-CN" altLang="en-US" sz="36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溶液和NaHCO</a:t>
            </a:r>
            <a:r>
              <a:rPr lang="zh-CN" altLang="en-US" sz="36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溶液</a:t>
            </a:r>
            <a:endParaRPr lang="zh-CN" altLang="en-US" sz="3600" b="1" kern="12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3600" b="1" kern="12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3600" b="1" kern="12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0240" y="2270125"/>
            <a:ext cx="2270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ym typeface="+mn-ea"/>
              </a:rPr>
              <a:t>不反应</a:t>
            </a:r>
            <a:endParaRPr lang="zh-CN" altLang="en-US" sz="24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35625" y="2270125"/>
            <a:ext cx="34283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ym typeface="+mn-ea"/>
              </a:rPr>
              <a:t>HCO</a:t>
            </a:r>
            <a:r>
              <a:rPr lang="en-US" altLang="zh-CN" sz="2400" baseline="-25000">
                <a:sym typeface="+mn-ea"/>
              </a:rPr>
              <a:t>3</a:t>
            </a:r>
            <a:r>
              <a:rPr lang="en-US" altLang="zh-CN" sz="2400" baseline="30000">
                <a:sym typeface="+mn-ea"/>
              </a:rPr>
              <a:t>-</a:t>
            </a:r>
            <a:r>
              <a:rPr lang="en-US" altLang="zh-CN" sz="2400">
                <a:sym typeface="+mn-ea"/>
              </a:rPr>
              <a:t>+OH</a:t>
            </a:r>
            <a:r>
              <a:rPr lang="en-US" altLang="zh-CN" sz="2400" baseline="30000">
                <a:sym typeface="+mn-ea"/>
              </a:rPr>
              <a:t>-</a:t>
            </a:r>
            <a:r>
              <a:rPr lang="en-US" altLang="zh-CN" sz="2400">
                <a:sym typeface="+mn-ea"/>
              </a:rPr>
              <a:t>=CO</a:t>
            </a:r>
            <a:r>
              <a:rPr lang="en-US" altLang="zh-CN" sz="2400" baseline="-25000">
                <a:sym typeface="+mn-ea"/>
              </a:rPr>
              <a:t>3</a:t>
            </a:r>
            <a:r>
              <a:rPr lang="en-US" altLang="zh-CN" sz="2400" baseline="30000">
                <a:sym typeface="+mn-ea"/>
              </a:rPr>
              <a:t>2-</a:t>
            </a:r>
            <a:r>
              <a:rPr lang="en-US" altLang="zh-CN" sz="2400">
                <a:sym typeface="+mn-ea"/>
              </a:rPr>
              <a:t>+H</a:t>
            </a:r>
            <a:r>
              <a:rPr lang="en-US" altLang="zh-CN" sz="2400" baseline="-25000">
                <a:sym typeface="+mn-ea"/>
              </a:rPr>
              <a:t>2</a:t>
            </a:r>
            <a:r>
              <a:rPr lang="en-US" altLang="zh-CN" sz="2400">
                <a:sym typeface="+mn-ea"/>
              </a:rPr>
              <a:t>O</a:t>
            </a:r>
            <a:endParaRPr lang="en-US" altLang="zh-CN" sz="2400"/>
          </a:p>
          <a:p>
            <a:endParaRPr lang="en-US" altLang="zh-CN" sz="2400"/>
          </a:p>
        </p:txBody>
      </p:sp>
      <p:sp>
        <p:nvSpPr>
          <p:cNvPr id="4" name="文本框 3"/>
          <p:cNvSpPr txBox="1"/>
          <p:nvPr/>
        </p:nvSpPr>
        <p:spPr>
          <a:xfrm>
            <a:off x="1920240" y="3539490"/>
            <a:ext cx="3587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ym typeface="+mn-ea"/>
              </a:rPr>
              <a:t>CO</a:t>
            </a:r>
            <a:r>
              <a:rPr lang="en-US" altLang="zh-CN" sz="2400" baseline="-25000">
                <a:sym typeface="+mn-ea"/>
              </a:rPr>
              <a:t>3</a:t>
            </a:r>
            <a:r>
              <a:rPr lang="en-US" altLang="zh-CN" sz="2400" baseline="30000">
                <a:sym typeface="+mn-ea"/>
              </a:rPr>
              <a:t>2-</a:t>
            </a:r>
            <a:r>
              <a:rPr lang="en-US" altLang="zh-CN" sz="2400">
                <a:sym typeface="+mn-ea"/>
              </a:rPr>
              <a:t>+Ca</a:t>
            </a:r>
            <a:r>
              <a:rPr lang="en-US" altLang="zh-CN" sz="2400" baseline="30000">
                <a:sym typeface="+mn-ea"/>
              </a:rPr>
              <a:t>2+</a:t>
            </a:r>
            <a:r>
              <a:rPr lang="en-US" altLang="zh-CN" sz="2400">
                <a:sym typeface="+mn-ea"/>
              </a:rPr>
              <a:t>=CaCO</a:t>
            </a:r>
            <a:r>
              <a:rPr lang="en-US" altLang="zh-CN" sz="2400" baseline="-25000">
                <a:sym typeface="+mn-ea"/>
              </a:rPr>
              <a:t>3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↓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47385" y="3100070"/>
            <a:ext cx="64452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ym typeface="+mn-ea"/>
              </a:rPr>
              <a:t>HCO</a:t>
            </a:r>
            <a:r>
              <a:rPr lang="en-US" altLang="zh-CN" sz="2400" baseline="-25000">
                <a:sym typeface="+mn-ea"/>
              </a:rPr>
              <a:t>3</a:t>
            </a:r>
            <a:r>
              <a:rPr lang="en-US" altLang="zh-CN" sz="2400" baseline="30000">
                <a:sym typeface="+mn-ea"/>
              </a:rPr>
              <a:t>-</a:t>
            </a:r>
            <a:r>
              <a:rPr lang="en-US" altLang="zh-CN" sz="2400">
                <a:sym typeface="+mn-ea"/>
              </a:rPr>
              <a:t>(</a:t>
            </a:r>
            <a:r>
              <a:rPr lang="zh-CN" altLang="en-US" sz="2400">
                <a:sym typeface="+mn-ea"/>
              </a:rPr>
              <a:t>少</a:t>
            </a:r>
            <a:r>
              <a:rPr lang="en-US" altLang="zh-CN" sz="2400">
                <a:sym typeface="+mn-ea"/>
              </a:rPr>
              <a:t>)+Ca</a:t>
            </a:r>
            <a:r>
              <a:rPr lang="en-US" altLang="zh-CN" sz="2400" baseline="30000">
                <a:sym typeface="+mn-ea"/>
              </a:rPr>
              <a:t>2+</a:t>
            </a:r>
            <a:r>
              <a:rPr lang="en-US" altLang="zh-CN" sz="2400">
                <a:sym typeface="+mn-ea"/>
              </a:rPr>
              <a:t>+OH</a:t>
            </a:r>
            <a:r>
              <a:rPr lang="en-US" altLang="zh-CN" sz="2400" baseline="30000">
                <a:sym typeface="+mn-ea"/>
              </a:rPr>
              <a:t>-</a:t>
            </a:r>
            <a:r>
              <a:rPr lang="en-US" altLang="zh-CN" sz="2400">
                <a:sym typeface="+mn-ea"/>
              </a:rPr>
              <a:t>=CaCO</a:t>
            </a:r>
            <a:r>
              <a:rPr lang="en-US" altLang="zh-CN" sz="2400" baseline="-25000">
                <a:sym typeface="+mn-ea"/>
              </a:rPr>
              <a:t>3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↓+H</a:t>
            </a:r>
            <a:r>
              <a:rPr lang="en-US" altLang="zh-CN" sz="2400" baseline="-25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25135" y="4173220"/>
            <a:ext cx="66675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ym typeface="+mn-ea"/>
              </a:rPr>
              <a:t>2HCO</a:t>
            </a:r>
            <a:r>
              <a:rPr lang="en-US" altLang="zh-CN" sz="2400" baseline="-25000">
                <a:sym typeface="+mn-ea"/>
              </a:rPr>
              <a:t>3</a:t>
            </a:r>
            <a:r>
              <a:rPr lang="en-US" altLang="zh-CN" sz="2400" baseline="30000">
                <a:sym typeface="+mn-ea"/>
              </a:rPr>
              <a:t>-</a:t>
            </a:r>
            <a:r>
              <a:rPr lang="en-US" altLang="zh-CN" sz="2400">
                <a:sym typeface="+mn-ea"/>
              </a:rPr>
              <a:t>(</a:t>
            </a:r>
            <a:r>
              <a:rPr lang="zh-CN" altLang="en-US" sz="2400">
                <a:sym typeface="+mn-ea"/>
              </a:rPr>
              <a:t>多</a:t>
            </a:r>
            <a:r>
              <a:rPr lang="en-US" altLang="zh-CN" sz="2400">
                <a:sym typeface="+mn-ea"/>
              </a:rPr>
              <a:t>)+Ca</a:t>
            </a:r>
            <a:r>
              <a:rPr lang="en-US" altLang="zh-CN" sz="2400" baseline="30000">
                <a:sym typeface="+mn-ea"/>
              </a:rPr>
              <a:t>2+</a:t>
            </a:r>
            <a:r>
              <a:rPr lang="en-US" altLang="zh-CN" sz="2400">
                <a:sym typeface="+mn-ea"/>
              </a:rPr>
              <a:t>+2OH</a:t>
            </a:r>
            <a:r>
              <a:rPr lang="en-US" altLang="zh-CN" sz="2400" baseline="30000">
                <a:sym typeface="+mn-ea"/>
              </a:rPr>
              <a:t>-</a:t>
            </a:r>
            <a:r>
              <a:rPr lang="en-US" altLang="zh-CN" sz="2400">
                <a:sym typeface="+mn-ea"/>
              </a:rPr>
              <a:t>=CaCO</a:t>
            </a:r>
            <a:r>
              <a:rPr lang="en-US" altLang="zh-CN" sz="2400" baseline="-25000">
                <a:sym typeface="+mn-ea"/>
              </a:rPr>
              <a:t>3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↓+CO</a:t>
            </a:r>
            <a:r>
              <a:rPr lang="en-US" altLang="zh-CN" sz="2400" baseline="-25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</a:t>
            </a:r>
            <a:r>
              <a:rPr lang="en-US" altLang="zh-CN" sz="2400" baseline="30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2-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+2H</a:t>
            </a:r>
            <a:r>
              <a:rPr lang="en-US" altLang="zh-CN" sz="2400" baseline="-25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8731" name="标题 3"/>
          <p:cNvSpPr>
            <a:spLocks noGrp="1"/>
          </p:cNvSpPr>
          <p:nvPr>
            <p:ph type="title"/>
          </p:nvPr>
        </p:nvSpPr>
        <p:spPr>
          <a:xfrm>
            <a:off x="611575" y="608400"/>
            <a:ext cx="10969200" cy="705600"/>
          </a:xfrm>
        </p:spPr>
        <p:txBody>
          <a:bodyPr/>
          <a:p>
            <a:r>
              <a:rPr lang="en-US" altLang="zh-CN"/>
              <a:t>5.</a:t>
            </a:r>
            <a:r>
              <a:rPr lang="zh-CN" altLang="zh-CN"/>
              <a:t>与盐的反应</a:t>
            </a:r>
            <a:endParaRPr lang="zh-CN" altLang="en-US"/>
          </a:p>
        </p:txBody>
      </p:sp>
      <p:graphicFrame>
        <p:nvGraphicFramePr>
          <p:cNvPr id="4194312" name="图片占位符 4"/>
          <p:cNvGraphicFramePr/>
          <p:nvPr>
            <p:ph type="pic" idx="1"/>
            <p:custDataLst>
              <p:tags r:id="rId1"/>
            </p:custDataLst>
          </p:nvPr>
        </p:nvGraphicFramePr>
        <p:xfrm>
          <a:off x="640715" y="1338580"/>
          <a:ext cx="1090993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3520"/>
                <a:gridCol w="4509770"/>
                <a:gridCol w="3636645"/>
              </a:tblGrid>
              <a:tr h="857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化学式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32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Na</a:t>
                      </a:r>
                      <a:r>
                        <a:rPr lang="zh-CN" altLang="en-US" sz="3200" baseline="-250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32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</a:t>
                      </a:r>
                      <a:r>
                        <a:rPr lang="zh-CN" altLang="en-US" sz="3200" baseline="-250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3200" baseline="-25000" dirty="0">
                        <a:solidFill>
                          <a:srgbClr val="0033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32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NaHCO</a:t>
                      </a:r>
                      <a:r>
                        <a:rPr lang="zh-CN" altLang="en-US" sz="3200" baseline="-25000" dirty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3200" baseline="-25000" dirty="0">
                        <a:solidFill>
                          <a:srgbClr val="0033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9366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>
                          <a:solidFill>
                            <a:srgbClr val="FF0000"/>
                          </a:solidFill>
                        </a:rPr>
                        <a:t>    CaCl</a:t>
                      </a:r>
                      <a:r>
                        <a:rPr lang="en-US" altLang="zh-CN" sz="3200" baseline="-2500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altLang="zh-CN" sz="3200" baseline="-25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8731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>
                          <a:solidFill>
                            <a:srgbClr val="FF0000"/>
                          </a:solidFill>
                        </a:rPr>
                        <a:t>    BaCl</a:t>
                      </a:r>
                      <a:r>
                        <a:rPr lang="en-US" altLang="zh-CN" sz="3200" baseline="-2500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altLang="zh-CN" sz="3200" baseline="-25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8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3947" name="矩形 123946"/>
          <p:cNvSpPr/>
          <p:nvPr/>
        </p:nvSpPr>
        <p:spPr>
          <a:xfrm>
            <a:off x="3432175" y="2444115"/>
            <a:ext cx="36576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r>
              <a:rPr lang="en-US" altLang="zh-CN" sz="2000" b="1" baseline="40000">
                <a:latin typeface="Times New Roman" panose="02020603050405020304" pitchFamily="18" charset="0"/>
                <a:ea typeface="新宋体" panose="02010609030101010101" pitchFamily="49" charset="-122"/>
              </a:rPr>
              <a:t>2-</a:t>
            </a:r>
            <a:r>
              <a:rPr lang="en-US" altLang="zh-CN" sz="2000" b="1" baseline="30000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+Ca</a:t>
            </a:r>
            <a:r>
              <a:rPr lang="en-US" altLang="zh-CN" sz="2000" b="1" baseline="40000">
                <a:latin typeface="Times New Roman" panose="02020603050405020304" pitchFamily="18" charset="0"/>
                <a:ea typeface="新宋体" panose="02010609030101010101" pitchFamily="49" charset="-122"/>
              </a:rPr>
              <a:t>2+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zh-CN" altLang="en-US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＝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CaCO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↓</a:t>
            </a:r>
            <a:endParaRPr lang="en-US" altLang="zh-CN" sz="2000" b="1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3915" name="矩形 123914"/>
          <p:cNvSpPr/>
          <p:nvPr/>
        </p:nvSpPr>
        <p:spPr>
          <a:xfrm>
            <a:off x="3575050" y="3395663"/>
            <a:ext cx="3657600" cy="4556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r>
              <a:rPr lang="en-US" altLang="zh-CN" sz="2000" b="1" baseline="40000">
                <a:latin typeface="Times New Roman" panose="02020603050405020304" pitchFamily="18" charset="0"/>
                <a:ea typeface="新宋体" panose="02010609030101010101" pitchFamily="49" charset="-122"/>
              </a:rPr>
              <a:t>2-</a:t>
            </a:r>
            <a:r>
              <a:rPr lang="en-US" altLang="zh-CN" sz="2000" b="1" baseline="30000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+Ba</a:t>
            </a:r>
            <a:r>
              <a:rPr lang="en-US" altLang="zh-CN" sz="2000" b="1" baseline="40000">
                <a:latin typeface="Times New Roman" panose="02020603050405020304" pitchFamily="18" charset="0"/>
                <a:ea typeface="新宋体" panose="02010609030101010101" pitchFamily="49" charset="-122"/>
              </a:rPr>
              <a:t>2+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zh-CN" altLang="en-US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＝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BaCO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↓</a:t>
            </a:r>
            <a:endParaRPr lang="en-US" altLang="zh-CN" sz="2000" b="1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8305" y="4635500"/>
            <a:ext cx="10779760" cy="1435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</a:rPr>
              <a:t>可以</a:t>
            </a:r>
            <a:r>
              <a:rPr lang="zh-CN" altLang="en-US" sz="3200"/>
              <a:t>利用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CaCl</a:t>
            </a:r>
            <a:r>
              <a:rPr lang="en-US" altLang="zh-CN" sz="3200" baseline="-250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或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BaCl</a:t>
            </a:r>
            <a:r>
              <a:rPr lang="en-US" altLang="zh-CN" sz="3200" baseline="-250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溶液鉴别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Na</a:t>
            </a:r>
            <a:r>
              <a:rPr lang="zh-CN" altLang="en-US" sz="3200" b="1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CO</a:t>
            </a:r>
            <a:r>
              <a:rPr lang="zh-CN" altLang="en-US" sz="3200" b="1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溶液和NaHCO</a:t>
            </a:r>
            <a:r>
              <a:rPr lang="zh-CN" altLang="en-US" sz="3200" b="1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溶液</a:t>
            </a:r>
            <a:endParaRPr lang="zh-CN" altLang="en-US" sz="3200" b="1" kern="12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baseline="-25000">
              <a:solidFill>
                <a:srgbClr val="FF0000"/>
              </a:solidFill>
            </a:endParaRPr>
          </a:p>
          <a:p>
            <a:endParaRPr lang="zh-CN" altLang="en-US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65490" y="2524125"/>
            <a:ext cx="11906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ym typeface="+mn-ea"/>
              </a:rPr>
              <a:t>不反应</a:t>
            </a:r>
            <a:endParaRPr lang="zh-CN" altLang="en-US" sz="2400"/>
          </a:p>
          <a:p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8365490" y="3439160"/>
            <a:ext cx="139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None/>
            </a:pPr>
            <a:r>
              <a:rPr lang="zh-CN" altLang="en-US" sz="2400">
                <a:sym typeface="+mn-ea"/>
              </a:rPr>
              <a:t>不反应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3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47" grpId="0"/>
      <p:bldP spid="123915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矩形 123905"/>
          <p:cNvSpPr/>
          <p:nvPr/>
        </p:nvSpPr>
        <p:spPr>
          <a:xfrm>
            <a:off x="2819400" y="5592763"/>
            <a:ext cx="7620000" cy="103663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defTabSz="914400">
              <a:spcBef>
                <a:spcPct val="20000"/>
              </a:spcBef>
            </a:pPr>
            <a:r>
              <a:rPr lang="zh-CN" altLang="en-US" sz="2000">
                <a:latin typeface="Times New Roman" panose="02020603050405020304" pitchFamily="18" charset="0"/>
              </a:rPr>
              <a:t>               </a:t>
            </a:r>
            <a:endParaRPr lang="zh-CN" altLang="en-US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650" name="矩形 123906"/>
          <p:cNvSpPr/>
          <p:nvPr/>
        </p:nvSpPr>
        <p:spPr>
          <a:xfrm>
            <a:off x="1524000" y="5791200"/>
            <a:ext cx="1143000" cy="5794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汉仪醒示体简" pitchFamily="49" charset="-122"/>
              </a:rPr>
              <a:t>转化</a:t>
            </a:r>
            <a:endParaRPr lang="zh-CN" altLang="en-US" sz="2000" b="1">
              <a:latin typeface="Times New Roman" panose="02020603050405020304" pitchFamily="18" charset="0"/>
              <a:ea typeface="汉仪醒示体简" pitchFamily="49" charset="-122"/>
            </a:endParaRPr>
          </a:p>
        </p:txBody>
      </p:sp>
      <p:sp>
        <p:nvSpPr>
          <p:cNvPr id="123908" name="矩形 123907"/>
          <p:cNvSpPr/>
          <p:nvPr/>
        </p:nvSpPr>
        <p:spPr>
          <a:xfrm>
            <a:off x="6324600" y="5029200"/>
            <a:ext cx="45720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defTabSz="914400">
              <a:spcBef>
                <a:spcPct val="20000"/>
              </a:spcBef>
            </a:pPr>
            <a:r>
              <a:rPr lang="zh-CN" altLang="en-US" sz="2000" b="1" dirty="0">
                <a:solidFill>
                  <a:srgbClr val="DE5822"/>
                </a:solidFill>
                <a:latin typeface="Times New Roman" panose="02020603050405020304" pitchFamily="18" charset="0"/>
                <a:ea typeface="方正魏碑简体" pitchFamily="2" charset="-122"/>
              </a:rPr>
              <a:t>发酵剂</a:t>
            </a:r>
            <a:r>
              <a:rPr lang="en-US" altLang="zh-CN" sz="2000" b="1">
                <a:solidFill>
                  <a:srgbClr val="DE5822"/>
                </a:solidFill>
                <a:latin typeface="Times New Roman" panose="02020603050405020304" pitchFamily="18" charset="0"/>
                <a:ea typeface="方正魏碑简体" pitchFamily="2" charset="-122"/>
              </a:rPr>
              <a:t>,</a:t>
            </a:r>
            <a:r>
              <a:rPr lang="zh-CN" altLang="en-US" sz="2000" b="1" dirty="0">
                <a:solidFill>
                  <a:srgbClr val="DE5822"/>
                </a:solidFill>
                <a:latin typeface="Times New Roman" panose="02020603050405020304" pitchFamily="18" charset="0"/>
                <a:ea typeface="方正魏碑简体" pitchFamily="2" charset="-122"/>
              </a:rPr>
              <a:t>灭火剂</a:t>
            </a:r>
            <a:r>
              <a:rPr lang="en-US" altLang="zh-CN" sz="2000" b="1">
                <a:solidFill>
                  <a:srgbClr val="DE5822"/>
                </a:solidFill>
                <a:latin typeface="Times New Roman" panose="02020603050405020304" pitchFamily="18" charset="0"/>
                <a:ea typeface="方正魏碑简体" pitchFamily="2" charset="-122"/>
              </a:rPr>
              <a:t>, </a:t>
            </a:r>
            <a:r>
              <a:rPr lang="zh-CN" altLang="en-US" sz="2000" b="1" dirty="0">
                <a:solidFill>
                  <a:srgbClr val="DE5822"/>
                </a:solidFill>
                <a:latin typeface="Times New Roman" panose="02020603050405020304" pitchFamily="18" charset="0"/>
                <a:ea typeface="方正魏碑简体" pitchFamily="2" charset="-122"/>
              </a:rPr>
              <a:t>治胃酸过多</a:t>
            </a:r>
            <a:endParaRPr lang="zh-CN" altLang="en-US" sz="2000" b="1">
              <a:solidFill>
                <a:srgbClr val="DE5822"/>
              </a:solidFill>
              <a:latin typeface="Times New Roman" panose="02020603050405020304" pitchFamily="18" charset="0"/>
              <a:ea typeface="方正魏碑简体" pitchFamily="2" charset="-122"/>
            </a:endParaRPr>
          </a:p>
        </p:txBody>
      </p:sp>
      <p:sp>
        <p:nvSpPr>
          <p:cNvPr id="123909" name="矩形 123908"/>
          <p:cNvSpPr/>
          <p:nvPr/>
        </p:nvSpPr>
        <p:spPr>
          <a:xfrm>
            <a:off x="2590800" y="5029200"/>
            <a:ext cx="38862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defTabSz="914400">
              <a:spcBef>
                <a:spcPct val="20000"/>
              </a:spcBef>
            </a:pPr>
            <a:r>
              <a:rPr lang="zh-CN" altLang="en-US" sz="2000" b="1" dirty="0">
                <a:solidFill>
                  <a:srgbClr val="CC0099"/>
                </a:solidFill>
                <a:latin typeface="Times New Roman" panose="02020603050405020304" pitchFamily="18" charset="0"/>
                <a:ea typeface="方正康体简体" pitchFamily="2" charset="-122"/>
              </a:rPr>
              <a:t>用于玻璃</a:t>
            </a:r>
            <a:r>
              <a:rPr lang="en-US" altLang="zh-CN" sz="2000" b="1">
                <a:solidFill>
                  <a:srgbClr val="CC0099"/>
                </a:solidFill>
                <a:latin typeface="Times New Roman" panose="02020603050405020304" pitchFamily="18" charset="0"/>
                <a:ea typeface="方正康体简体" pitchFamily="2" charset="-122"/>
              </a:rPr>
              <a:t>,</a:t>
            </a:r>
            <a:r>
              <a:rPr lang="zh-CN" altLang="en-US" sz="2000" b="1" dirty="0">
                <a:solidFill>
                  <a:srgbClr val="CC0099"/>
                </a:solidFill>
                <a:latin typeface="Times New Roman" panose="02020603050405020304" pitchFamily="18" charset="0"/>
                <a:ea typeface="方正康体简体" pitchFamily="2" charset="-122"/>
              </a:rPr>
              <a:t>肥皂</a:t>
            </a:r>
            <a:r>
              <a:rPr lang="en-US" altLang="zh-CN" sz="2000" b="1">
                <a:solidFill>
                  <a:srgbClr val="CC0099"/>
                </a:solidFill>
                <a:latin typeface="Times New Roman" panose="02020603050405020304" pitchFamily="18" charset="0"/>
                <a:ea typeface="方正康体简体" pitchFamily="2" charset="-122"/>
              </a:rPr>
              <a:t>,</a:t>
            </a:r>
            <a:r>
              <a:rPr lang="zh-CN" altLang="en-US" sz="2000" b="1" dirty="0">
                <a:solidFill>
                  <a:srgbClr val="CC0099"/>
                </a:solidFill>
                <a:latin typeface="Times New Roman" panose="02020603050405020304" pitchFamily="18" charset="0"/>
                <a:ea typeface="方正康体简体" pitchFamily="2" charset="-122"/>
              </a:rPr>
              <a:t>造纸</a:t>
            </a:r>
            <a:r>
              <a:rPr lang="en-US" altLang="zh-CN" sz="2000" b="1">
                <a:solidFill>
                  <a:srgbClr val="CC0099"/>
                </a:solidFill>
                <a:latin typeface="Times New Roman" panose="02020603050405020304" pitchFamily="18" charset="0"/>
                <a:ea typeface="方正康体简体" pitchFamily="2" charset="-122"/>
              </a:rPr>
              <a:t>,</a:t>
            </a:r>
            <a:r>
              <a:rPr lang="zh-CN" altLang="en-US" sz="2000" b="1" dirty="0">
                <a:solidFill>
                  <a:srgbClr val="CC0099"/>
                </a:solidFill>
                <a:latin typeface="Times New Roman" panose="02020603050405020304" pitchFamily="18" charset="0"/>
                <a:ea typeface="方正康体简体" pitchFamily="2" charset="-122"/>
              </a:rPr>
              <a:t>洗涤剂</a:t>
            </a:r>
            <a:r>
              <a:rPr lang="zh-CN" altLang="en-US" sz="2000" b="1" dirty="0">
                <a:latin typeface="Times New Roman" panose="02020603050405020304" pitchFamily="18" charset="0"/>
                <a:ea typeface="方正康体简体" pitchFamily="2" charset="-122"/>
              </a:rPr>
              <a:t> </a:t>
            </a:r>
            <a:endParaRPr lang="zh-CN" altLang="en-US" sz="2000" b="1">
              <a:latin typeface="Times New Roman" panose="02020603050405020304" pitchFamily="18" charset="0"/>
              <a:ea typeface="方正康体简体" pitchFamily="2" charset="-122"/>
            </a:endParaRPr>
          </a:p>
        </p:txBody>
      </p:sp>
      <p:sp>
        <p:nvSpPr>
          <p:cNvPr id="27653" name="矩形 123909">
            <a:hlinkClick r:id="rId1" action="ppaction://hlinksldjump"/>
          </p:cNvPr>
          <p:cNvSpPr/>
          <p:nvPr/>
        </p:nvSpPr>
        <p:spPr>
          <a:xfrm>
            <a:off x="1524000" y="5029200"/>
            <a:ext cx="11430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方正少儿简体" pitchFamily="65" charset="-122"/>
              </a:rPr>
              <a:t>用途</a:t>
            </a:r>
            <a:endParaRPr lang="zh-CN" altLang="en-US" sz="2000" b="1" dirty="0">
              <a:latin typeface="Times New Roman" panose="02020603050405020304" pitchFamily="18" charset="0"/>
              <a:ea typeface="方正少儿简体" pitchFamily="65" charset="-122"/>
            </a:endParaRPr>
          </a:p>
        </p:txBody>
      </p:sp>
      <p:sp>
        <p:nvSpPr>
          <p:cNvPr id="123911" name="矩形 123910"/>
          <p:cNvSpPr/>
          <p:nvPr/>
        </p:nvSpPr>
        <p:spPr>
          <a:xfrm>
            <a:off x="6324600" y="4581525"/>
            <a:ext cx="39624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迷你简汉真广标" pitchFamily="49" charset="-122"/>
              </a:rPr>
              <a:t>不反应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ea typeface="迷你简汉真广标" pitchFamily="49" charset="-122"/>
            </a:endParaRPr>
          </a:p>
        </p:txBody>
      </p:sp>
      <p:sp>
        <p:nvSpPr>
          <p:cNvPr id="123912" name="矩形 123911"/>
          <p:cNvSpPr/>
          <p:nvPr/>
        </p:nvSpPr>
        <p:spPr>
          <a:xfrm>
            <a:off x="2447925" y="4572000"/>
            <a:ext cx="4257675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</a:rPr>
              <a:t>Na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</a:rPr>
              <a:t>CO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latin typeface="Times New Roman" panose="02020603050405020304" pitchFamily="18" charset="0"/>
              </a:rPr>
              <a:t>+H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</a:rPr>
              <a:t>O+CO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</a:rPr>
              <a:t>=2NaHCO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3</a:t>
            </a:r>
            <a:endParaRPr lang="en-US" altLang="zh-CN" sz="2000" b="1" baseline="-250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656" name="矩形 123912"/>
          <p:cNvSpPr/>
          <p:nvPr/>
        </p:nvSpPr>
        <p:spPr>
          <a:xfrm>
            <a:off x="1524000" y="4514850"/>
            <a:ext cx="11430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endParaRPr lang="en-US" altLang="zh-CN" sz="2000" b="1" baseline="-2500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3914" name="矩形 123913"/>
          <p:cNvSpPr/>
          <p:nvPr/>
        </p:nvSpPr>
        <p:spPr>
          <a:xfrm>
            <a:off x="6324600" y="4113213"/>
            <a:ext cx="3962400" cy="4556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迷你简汉真广标" pitchFamily="49" charset="-122"/>
              </a:rPr>
              <a:t>不反应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ea typeface="迷你简汉真广标" pitchFamily="49" charset="-122"/>
            </a:endParaRPr>
          </a:p>
        </p:txBody>
      </p:sp>
      <p:sp>
        <p:nvSpPr>
          <p:cNvPr id="123915" name="矩形 123914"/>
          <p:cNvSpPr/>
          <p:nvPr/>
        </p:nvSpPr>
        <p:spPr>
          <a:xfrm>
            <a:off x="2667000" y="4125913"/>
            <a:ext cx="3657600" cy="4556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r>
              <a:rPr lang="en-US" altLang="zh-CN" sz="2000" b="1" baseline="40000">
                <a:latin typeface="Times New Roman" panose="02020603050405020304" pitchFamily="18" charset="0"/>
                <a:ea typeface="新宋体" panose="02010609030101010101" pitchFamily="49" charset="-122"/>
              </a:rPr>
              <a:t>2-</a:t>
            </a:r>
            <a:r>
              <a:rPr lang="en-US" altLang="zh-CN" sz="2000" b="1" baseline="30000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+Ba</a:t>
            </a:r>
            <a:r>
              <a:rPr lang="en-US" altLang="zh-CN" sz="2000" b="1" baseline="40000">
                <a:latin typeface="Times New Roman" panose="02020603050405020304" pitchFamily="18" charset="0"/>
                <a:ea typeface="新宋体" panose="02010609030101010101" pitchFamily="49" charset="-122"/>
              </a:rPr>
              <a:t>2+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zh-CN" altLang="en-US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＝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BaCO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↓</a:t>
            </a:r>
            <a:endParaRPr lang="en-US" altLang="zh-CN" sz="2000" b="1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27659" name="矩形 123915"/>
          <p:cNvSpPr/>
          <p:nvPr/>
        </p:nvSpPr>
        <p:spPr>
          <a:xfrm>
            <a:off x="1524000" y="4114800"/>
            <a:ext cx="11430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BaCl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endParaRPr lang="en-US" altLang="zh-CN" sz="2000" b="1" baseline="-2500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3917" name="矩形 123916"/>
          <p:cNvSpPr/>
          <p:nvPr/>
        </p:nvSpPr>
        <p:spPr>
          <a:xfrm>
            <a:off x="6705600" y="3094038"/>
            <a:ext cx="39624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HCO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r>
              <a:rPr lang="en-US" altLang="zh-CN" sz="2000" b="1" baseline="40000">
                <a:latin typeface="Times New Roman" panose="02020603050405020304" pitchFamily="18" charset="0"/>
                <a:ea typeface="新宋体" panose="02010609030101010101" pitchFamily="49" charset="-122"/>
              </a:rPr>
              <a:t>-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+ OH</a:t>
            </a:r>
            <a:r>
              <a:rPr lang="en-US" altLang="zh-CN" sz="2000" b="1" baseline="40000">
                <a:latin typeface="Times New Roman" panose="02020603050405020304" pitchFamily="18" charset="0"/>
                <a:ea typeface="新宋体" panose="02010609030101010101" pitchFamily="49" charset="-122"/>
              </a:rPr>
              <a:t>-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=CO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r>
              <a:rPr lang="en-US" altLang="zh-CN" sz="2000" b="1" baseline="40000">
                <a:latin typeface="Times New Roman" panose="02020603050405020304" pitchFamily="18" charset="0"/>
                <a:ea typeface="新宋体" panose="02010609030101010101" pitchFamily="49" charset="-122"/>
              </a:rPr>
              <a:t>2-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+H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O</a:t>
            </a:r>
            <a:endParaRPr lang="en-US" altLang="zh-CN" sz="2000" b="1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3918" name="矩形 123917"/>
          <p:cNvSpPr/>
          <p:nvPr/>
        </p:nvSpPr>
        <p:spPr>
          <a:xfrm>
            <a:off x="2971800" y="3124200"/>
            <a:ext cx="2590800" cy="461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方正毡笔黑简体" pitchFamily="65" charset="-122"/>
              </a:rPr>
              <a:t>不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方正毡笔黑简体" pitchFamily="65" charset="-122"/>
              </a:rPr>
              <a:t>反应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ea typeface="方正毡笔黑简体" pitchFamily="65" charset="-122"/>
            </a:endParaRPr>
          </a:p>
        </p:txBody>
      </p:sp>
      <p:sp>
        <p:nvSpPr>
          <p:cNvPr id="27662" name="矩形 123918"/>
          <p:cNvSpPr/>
          <p:nvPr/>
        </p:nvSpPr>
        <p:spPr>
          <a:xfrm>
            <a:off x="1285875" y="3176588"/>
            <a:ext cx="15240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en-US" altLang="zh-CN" sz="2000" b="1" err="1">
                <a:latin typeface="Times New Roman" panose="02020603050405020304" pitchFamily="18" charset="0"/>
                <a:ea typeface="新宋体" panose="02010609030101010101" pitchFamily="49" charset="-122"/>
              </a:rPr>
              <a:t>NaOH</a:t>
            </a:r>
            <a:endParaRPr lang="en-US" altLang="zh-CN" sz="2000" b="1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3920" name="矩形 123919"/>
          <p:cNvSpPr/>
          <p:nvPr/>
        </p:nvSpPr>
        <p:spPr>
          <a:xfrm>
            <a:off x="6553200" y="2667000"/>
            <a:ext cx="3962400" cy="4587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</a:rPr>
              <a:t>HCO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3</a:t>
            </a:r>
            <a:r>
              <a:rPr lang="en-US" altLang="zh-CN" sz="2000" b="1" baseline="40000">
                <a:latin typeface="Times New Roman" panose="02020603050405020304" pitchFamily="18" charset="0"/>
              </a:rPr>
              <a:t>-</a:t>
            </a:r>
            <a:r>
              <a:rPr lang="en-US" altLang="zh-CN" sz="2000" b="1">
                <a:latin typeface="Times New Roman" panose="02020603050405020304" pitchFamily="18" charset="0"/>
              </a:rPr>
              <a:t> + H</a:t>
            </a:r>
            <a:r>
              <a:rPr lang="en-US" altLang="zh-CN" sz="2000" b="1" baseline="40000">
                <a:latin typeface="Times New Roman" panose="02020603050405020304" pitchFamily="18" charset="0"/>
              </a:rPr>
              <a:t>+</a:t>
            </a:r>
            <a:r>
              <a:rPr lang="en-US" altLang="zh-CN" sz="2000" b="1">
                <a:latin typeface="Times New Roman" panose="02020603050405020304" pitchFamily="18" charset="0"/>
              </a:rPr>
              <a:t> = CO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</a:rPr>
              <a:t>↑+H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</a:rPr>
              <a:t>O</a:t>
            </a:r>
            <a:endParaRPr lang="en-US" altLang="zh-CN" sz="2000" b="1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3921" name="矩形 123920"/>
          <p:cNvSpPr/>
          <p:nvPr/>
        </p:nvSpPr>
        <p:spPr>
          <a:xfrm>
            <a:off x="2743200" y="2705100"/>
            <a:ext cx="3657600" cy="4587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            </a:t>
            </a:r>
            <a:r>
              <a:rPr lang="zh-CN" altLang="en-US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两种情况</a:t>
            </a:r>
            <a:endParaRPr lang="zh-CN" altLang="en-US" sz="2000" b="1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27665" name="矩形 123921">
            <a:hlinkClick r:id="" action="ppaction://noaction"/>
          </p:cNvPr>
          <p:cNvSpPr/>
          <p:nvPr/>
        </p:nvSpPr>
        <p:spPr>
          <a:xfrm>
            <a:off x="1495425" y="2697163"/>
            <a:ext cx="1143000" cy="45878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en-US" altLang="zh-CN" sz="2000" b="1" err="1">
                <a:latin typeface="Times New Roman" panose="02020603050405020304" pitchFamily="18" charset="0"/>
                <a:ea typeface="新宋体" panose="02010609030101010101" pitchFamily="49" charset="-122"/>
              </a:rPr>
              <a:t>HCl</a:t>
            </a:r>
            <a:endParaRPr lang="en-US" altLang="zh-CN" sz="2000" b="1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3923" name="矩形 123922"/>
          <p:cNvSpPr/>
          <p:nvPr/>
        </p:nvSpPr>
        <p:spPr>
          <a:xfrm>
            <a:off x="2667000" y="2176780"/>
            <a:ext cx="36576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方正毡笔黑简体" pitchFamily="65" charset="-122"/>
              </a:rPr>
              <a:t>稳定，不易分解</a:t>
            </a:r>
            <a:endParaRPr lang="zh-CN" altLang="en-US" sz="2000" b="1">
              <a:latin typeface="Times New Roman" panose="02020603050405020304" pitchFamily="18" charset="0"/>
              <a:ea typeface="方正毡笔黑简体" pitchFamily="65" charset="-122"/>
            </a:endParaRPr>
          </a:p>
        </p:txBody>
      </p:sp>
      <p:sp>
        <p:nvSpPr>
          <p:cNvPr id="123924" name="矩形 123923"/>
          <p:cNvSpPr/>
          <p:nvPr/>
        </p:nvSpPr>
        <p:spPr>
          <a:xfrm>
            <a:off x="6705600" y="1752600"/>
            <a:ext cx="39624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defTabSz="914400">
              <a:spcBef>
                <a:spcPct val="20000"/>
              </a:spcBef>
            </a:pPr>
            <a:r>
              <a:rPr lang="en-US" altLang="zh-CN" sz="2000" b="1" dirty="0">
                <a:solidFill>
                  <a:srgbClr val="669900"/>
                </a:solidFill>
                <a:latin typeface="Times New Roman" panose="02020603050405020304" pitchFamily="18" charset="0"/>
                <a:ea typeface="迷你简汉真广标" pitchFamily="49" charset="-122"/>
              </a:rPr>
              <a:t>      </a:t>
            </a:r>
            <a:r>
              <a:rPr lang="zh-CN" altLang="en-US" sz="2000" b="1" dirty="0">
                <a:solidFill>
                  <a:srgbClr val="669900"/>
                </a:solidFill>
                <a:latin typeface="Times New Roman" panose="02020603050405020304" pitchFamily="18" charset="0"/>
                <a:ea typeface="迷你简汉真广标" pitchFamily="49" charset="-122"/>
              </a:rPr>
              <a:t>比</a:t>
            </a:r>
            <a:r>
              <a:rPr lang="en-US" altLang="zh-CN" sz="2000" b="1">
                <a:solidFill>
                  <a:srgbClr val="669900"/>
                </a:solidFill>
                <a:latin typeface="Times New Roman" panose="02020603050405020304" pitchFamily="18" charset="0"/>
                <a:ea typeface="迷你简汉真广标" pitchFamily="49" charset="-122"/>
              </a:rPr>
              <a:t>Na</a:t>
            </a:r>
            <a:r>
              <a:rPr lang="en-US" altLang="zh-CN" sz="2000" b="1" baseline="-25000">
                <a:solidFill>
                  <a:srgbClr val="669900"/>
                </a:solidFill>
                <a:latin typeface="Times New Roman" panose="02020603050405020304" pitchFamily="18" charset="0"/>
                <a:ea typeface="迷你简汉真广标" pitchFamily="49" charset="-122"/>
              </a:rPr>
              <a:t>2</a:t>
            </a:r>
            <a:r>
              <a:rPr lang="en-US" altLang="zh-CN" sz="2000" b="1">
                <a:solidFill>
                  <a:srgbClr val="669900"/>
                </a:solidFill>
                <a:latin typeface="Times New Roman" panose="02020603050405020304" pitchFamily="18" charset="0"/>
                <a:ea typeface="迷你简汉真广标" pitchFamily="49" charset="-122"/>
              </a:rPr>
              <a:t>CO</a:t>
            </a:r>
            <a:r>
              <a:rPr lang="en-US" altLang="zh-CN" sz="2000" b="1" baseline="-25000">
                <a:solidFill>
                  <a:srgbClr val="669900"/>
                </a:solidFill>
                <a:latin typeface="Times New Roman" panose="02020603050405020304" pitchFamily="18" charset="0"/>
                <a:ea typeface="迷你简汉真广标" pitchFamily="49" charset="-122"/>
              </a:rPr>
              <a:t>3</a:t>
            </a:r>
            <a:r>
              <a:rPr lang="zh-CN" altLang="en-US" sz="2000" b="1" dirty="0">
                <a:solidFill>
                  <a:srgbClr val="669900"/>
                </a:solidFill>
                <a:latin typeface="Times New Roman" panose="02020603050405020304" pitchFamily="18" charset="0"/>
                <a:ea typeface="迷你简汉真广标" pitchFamily="49" charset="-122"/>
              </a:rPr>
              <a:t>小</a:t>
            </a:r>
            <a:endParaRPr lang="zh-CN" altLang="en-US" sz="2000" b="1">
              <a:solidFill>
                <a:srgbClr val="669900"/>
              </a:solidFill>
              <a:latin typeface="Times New Roman" panose="02020603050405020304" pitchFamily="18" charset="0"/>
              <a:ea typeface="迷你简汉真广标" pitchFamily="49" charset="-122"/>
            </a:endParaRPr>
          </a:p>
        </p:txBody>
      </p:sp>
      <p:sp>
        <p:nvSpPr>
          <p:cNvPr id="123925" name="矩形 123924"/>
          <p:cNvSpPr/>
          <p:nvPr/>
        </p:nvSpPr>
        <p:spPr>
          <a:xfrm>
            <a:off x="2667000" y="1752600"/>
            <a:ext cx="3024188" cy="5159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zh-CN" altLang="en-US" sz="2000" b="1">
                <a:solidFill>
                  <a:srgbClr val="6699FF"/>
                </a:solidFill>
                <a:latin typeface="Times New Roman" panose="02020603050405020304" pitchFamily="18" charset="0"/>
                <a:ea typeface="方正艺黑简体" pitchFamily="65" charset="-122"/>
              </a:rPr>
              <a:t>易溶于水</a:t>
            </a:r>
            <a:endParaRPr lang="zh-CN" altLang="en-US" sz="2000" b="1">
              <a:solidFill>
                <a:srgbClr val="6699FF"/>
              </a:solidFill>
              <a:latin typeface="Times New Roman" panose="02020603050405020304" pitchFamily="18" charset="0"/>
              <a:ea typeface="方正艺黑简体" pitchFamily="65" charset="-122"/>
            </a:endParaRPr>
          </a:p>
        </p:txBody>
      </p:sp>
      <p:sp>
        <p:nvSpPr>
          <p:cNvPr id="123926" name="矩形 123925"/>
          <p:cNvSpPr/>
          <p:nvPr/>
        </p:nvSpPr>
        <p:spPr>
          <a:xfrm>
            <a:off x="6400800" y="1295400"/>
            <a:ext cx="3962400" cy="4587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迷你简汉真广标" pitchFamily="49" charset="-122"/>
              </a:rPr>
              <a:t>细小白色晶体</a:t>
            </a:r>
            <a:endParaRPr lang="zh-CN" altLang="en-US" sz="2000" b="1">
              <a:latin typeface="Times New Roman" panose="02020603050405020304" pitchFamily="18" charset="0"/>
              <a:ea typeface="迷你简汉真广标" pitchFamily="49" charset="-122"/>
            </a:endParaRPr>
          </a:p>
        </p:txBody>
      </p:sp>
      <p:sp>
        <p:nvSpPr>
          <p:cNvPr id="123927" name="矩形 123926"/>
          <p:cNvSpPr/>
          <p:nvPr/>
        </p:nvSpPr>
        <p:spPr>
          <a:xfrm>
            <a:off x="3429000" y="1219200"/>
            <a:ext cx="1600200" cy="4587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defTabSz="914400"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方正艺黑简体" pitchFamily="65" charset="-122"/>
              </a:rPr>
              <a:t>白色粉末</a:t>
            </a:r>
            <a:endParaRPr lang="zh-CN" altLang="en-US" sz="2000" b="1">
              <a:latin typeface="Times New Roman" panose="02020603050405020304" pitchFamily="18" charset="0"/>
              <a:ea typeface="方正艺黑简体" pitchFamily="65" charset="-122"/>
            </a:endParaRPr>
          </a:p>
        </p:txBody>
      </p:sp>
      <p:sp>
        <p:nvSpPr>
          <p:cNvPr id="27671" name="矩形 123927"/>
          <p:cNvSpPr/>
          <p:nvPr/>
        </p:nvSpPr>
        <p:spPr>
          <a:xfrm>
            <a:off x="1524000" y="1219200"/>
            <a:ext cx="1143000" cy="4587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zh-CN" altLang="en-US" sz="2000" b="1">
                <a:latin typeface="Times New Roman" panose="02020603050405020304" pitchFamily="18" charset="0"/>
                <a:ea typeface="文鼎中特广告体" pitchFamily="33" charset="-122"/>
              </a:rPr>
              <a:t>色态</a:t>
            </a:r>
            <a:endParaRPr lang="zh-CN" altLang="en-US" sz="2000" b="1">
              <a:latin typeface="Times New Roman" panose="02020603050405020304" pitchFamily="18" charset="0"/>
              <a:ea typeface="文鼎中特广告体" pitchFamily="33" charset="-122"/>
            </a:endParaRPr>
          </a:p>
        </p:txBody>
      </p:sp>
      <p:sp>
        <p:nvSpPr>
          <p:cNvPr id="27672" name="矩形 123928"/>
          <p:cNvSpPr/>
          <p:nvPr/>
        </p:nvSpPr>
        <p:spPr>
          <a:xfrm>
            <a:off x="6248400" y="762000"/>
            <a:ext cx="39624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NaHCO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endParaRPr lang="en-US" altLang="zh-CN" sz="2000" b="1" baseline="-2500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27673" name="矩形 123929"/>
          <p:cNvSpPr/>
          <p:nvPr/>
        </p:nvSpPr>
        <p:spPr>
          <a:xfrm>
            <a:off x="1438275" y="762000"/>
            <a:ext cx="11430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defTabSz="914400"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文鼎中特广告体" pitchFamily="33" charset="-122"/>
              </a:rPr>
              <a:t>化学式</a:t>
            </a:r>
            <a:endParaRPr lang="zh-CN" altLang="en-US" sz="2000" b="1">
              <a:latin typeface="Times New Roman" panose="02020603050405020304" pitchFamily="18" charset="0"/>
              <a:ea typeface="文鼎中特广告体" pitchFamily="33" charset="-122"/>
            </a:endParaRPr>
          </a:p>
        </p:txBody>
      </p:sp>
      <p:sp>
        <p:nvSpPr>
          <p:cNvPr id="27674" name="直接连接符 123930"/>
          <p:cNvSpPr/>
          <p:nvPr/>
        </p:nvSpPr>
        <p:spPr>
          <a:xfrm>
            <a:off x="1524000" y="6237288"/>
            <a:ext cx="9144000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7675" name="直接连接符 123931"/>
          <p:cNvSpPr/>
          <p:nvPr/>
        </p:nvSpPr>
        <p:spPr>
          <a:xfrm>
            <a:off x="1524000" y="549275"/>
            <a:ext cx="0" cy="57594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3933" name="文本框 123932"/>
          <p:cNvSpPr txBox="1"/>
          <p:nvPr/>
        </p:nvSpPr>
        <p:spPr>
          <a:xfrm>
            <a:off x="2895600" y="5540375"/>
            <a:ext cx="175260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Na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endParaRPr lang="en-US" altLang="zh-CN" sz="2000" b="1" baseline="-2500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3934" name="文本框 123933"/>
          <p:cNvSpPr txBox="1"/>
          <p:nvPr/>
        </p:nvSpPr>
        <p:spPr>
          <a:xfrm>
            <a:off x="8534400" y="5616575"/>
            <a:ext cx="175260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NaHCO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endParaRPr lang="en-US" altLang="zh-CN" sz="2000" b="1" baseline="-2500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3935" name="直接连接符 123934"/>
          <p:cNvSpPr/>
          <p:nvPr/>
        </p:nvSpPr>
        <p:spPr>
          <a:xfrm>
            <a:off x="4259263" y="5768975"/>
            <a:ext cx="4114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stealth" w="lg" len="lg"/>
          </a:ln>
        </p:spPr>
      </p:sp>
      <p:sp>
        <p:nvSpPr>
          <p:cNvPr id="123936" name="直接连接符 123935"/>
          <p:cNvSpPr/>
          <p:nvPr/>
        </p:nvSpPr>
        <p:spPr>
          <a:xfrm flipH="1">
            <a:off x="4259263" y="5842000"/>
            <a:ext cx="4114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stealth" w="lg" len="lg"/>
          </a:ln>
        </p:spPr>
      </p:sp>
      <p:sp>
        <p:nvSpPr>
          <p:cNvPr id="123937" name="文本框 123936"/>
          <p:cNvSpPr txBox="1"/>
          <p:nvPr/>
        </p:nvSpPr>
        <p:spPr>
          <a:xfrm>
            <a:off x="5087938" y="5373688"/>
            <a:ext cx="2541587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+ H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O</a:t>
            </a:r>
            <a:endParaRPr lang="en-US" altLang="zh-CN" sz="2000" b="1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3938" name="文本框 123937"/>
          <p:cNvSpPr txBox="1"/>
          <p:nvPr/>
        </p:nvSpPr>
        <p:spPr>
          <a:xfrm>
            <a:off x="4475163" y="5876925"/>
            <a:ext cx="472440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汉仪橄榄体简" pitchFamily="49" charset="-122"/>
              </a:rPr>
              <a:t>(1)</a:t>
            </a:r>
            <a:r>
              <a:rPr lang="zh-CN" altLang="en-US" sz="2000" b="1" dirty="0">
                <a:latin typeface="Times New Roman" panose="02020603050405020304" pitchFamily="18" charset="0"/>
                <a:ea typeface="汉仪橄榄体简" pitchFamily="49" charset="-122"/>
              </a:rPr>
              <a:t>固体</a:t>
            </a:r>
            <a:r>
              <a:rPr lang="en-US" altLang="zh-CN" sz="2000" b="1">
                <a:latin typeface="Times New Roman" panose="02020603050405020304" pitchFamily="18" charset="0"/>
                <a:ea typeface="汉仪橄榄体简" pitchFamily="49" charset="-122"/>
              </a:rPr>
              <a:t>: △ (2)</a:t>
            </a:r>
            <a:r>
              <a:rPr lang="zh-CN" altLang="en-US" sz="2000" b="1" dirty="0">
                <a:latin typeface="Times New Roman" panose="02020603050405020304" pitchFamily="18" charset="0"/>
                <a:ea typeface="汉仪橄榄体简" pitchFamily="49" charset="-122"/>
              </a:rPr>
              <a:t>溶液</a:t>
            </a:r>
            <a:r>
              <a:rPr lang="en-US" altLang="zh-CN" sz="2000" b="1">
                <a:latin typeface="Times New Roman" panose="02020603050405020304" pitchFamily="18" charset="0"/>
                <a:ea typeface="汉仪橄榄体简" pitchFamily="49" charset="-122"/>
              </a:rPr>
              <a:t>: </a:t>
            </a:r>
            <a:r>
              <a:rPr lang="en-US" altLang="zh-CN" sz="2000" b="1" err="1">
                <a:latin typeface="Times New Roman" panose="02020603050405020304" pitchFamily="18" charset="0"/>
                <a:ea typeface="汉仪橄榄体简" pitchFamily="49" charset="-122"/>
              </a:rPr>
              <a:t>NaOH</a:t>
            </a:r>
            <a:endParaRPr lang="en-US" altLang="zh-CN" sz="2000" b="1">
              <a:latin typeface="Times New Roman" panose="02020603050405020304" pitchFamily="18" charset="0"/>
              <a:ea typeface="汉仪橄榄体简" pitchFamily="49" charset="-122"/>
            </a:endParaRPr>
          </a:p>
        </p:txBody>
      </p:sp>
      <p:grpSp>
        <p:nvGrpSpPr>
          <p:cNvPr id="123939" name="组合 123938"/>
          <p:cNvGrpSpPr/>
          <p:nvPr/>
        </p:nvGrpSpPr>
        <p:grpSpPr>
          <a:xfrm>
            <a:off x="5021262" y="2137410"/>
            <a:ext cx="7056438" cy="828675"/>
            <a:chOff x="1960" y="1488"/>
            <a:chExt cx="4445" cy="522"/>
          </a:xfrm>
        </p:grpSpPr>
        <p:sp>
          <p:nvSpPr>
            <p:cNvPr id="27683" name="直接连接符 123939"/>
            <p:cNvSpPr/>
            <p:nvPr/>
          </p:nvSpPr>
          <p:spPr>
            <a:xfrm flipH="1" flipV="1">
              <a:off x="5472" y="1536"/>
              <a:ext cx="0" cy="14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pSp>
          <p:nvGrpSpPr>
            <p:cNvPr id="27684" name="组合 123940"/>
            <p:cNvGrpSpPr/>
            <p:nvPr/>
          </p:nvGrpSpPr>
          <p:grpSpPr>
            <a:xfrm>
              <a:off x="1960" y="1488"/>
              <a:ext cx="4445" cy="522"/>
              <a:chOff x="1912" y="1488"/>
              <a:chExt cx="4445" cy="522"/>
            </a:xfrm>
          </p:grpSpPr>
          <p:sp>
            <p:nvSpPr>
              <p:cNvPr id="27685" name="文本占位符 123941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1912" y="1490"/>
                <a:ext cx="4445" cy="520"/>
              </a:xfrm>
            </p:spPr>
            <p:txBody>
              <a:bodyPr lIns="84644" tIns="42323" rIns="84644" bIns="42323" anchor="t"/>
              <a:p>
                <a:pPr marL="0" indent="0" algn="ctr" defTabSz="914400">
                  <a:buNone/>
                </a:pPr>
                <a:r>
                  <a:rPr lang="en-US" altLang="zh-CN" sz="2000" b="1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2NaHCO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3  </a:t>
                </a:r>
                <a:r>
                  <a:rPr lang="en-US" altLang="zh-CN" sz="2000" b="1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=  Na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2</a:t>
                </a:r>
                <a:r>
                  <a:rPr lang="en-US" altLang="zh-CN" sz="2000" b="1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CO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3</a:t>
                </a:r>
                <a:r>
                  <a:rPr lang="en-US" altLang="zh-CN" sz="2000" b="1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+H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2</a:t>
                </a:r>
                <a:r>
                  <a:rPr lang="en-US" altLang="zh-CN" sz="2000" b="1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O+CO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2</a:t>
                </a:r>
                <a:endParaRPr lang="en-US" altLang="zh-CN" sz="2000" b="1" baseline="-25000">
                  <a:latin typeface="Times New Roman" panose="02020603050405020304" pitchFamily="18" charset="0"/>
                  <a:ea typeface="新宋体" panose="02010609030101010101" pitchFamily="49" charset="-122"/>
                </a:endParaRPr>
              </a:p>
            </p:txBody>
          </p:sp>
          <p:sp>
            <p:nvSpPr>
              <p:cNvPr id="27686" name="等腰三角形 123942"/>
              <p:cNvSpPr/>
              <p:nvPr/>
            </p:nvSpPr>
            <p:spPr>
              <a:xfrm>
                <a:off x="3840" y="1488"/>
                <a:ext cx="48" cy="96"/>
              </a:xfrm>
              <a:prstGeom prst="triangle">
                <a:avLst>
                  <a:gd name="adj" fmla="val 43750"/>
                </a:avLst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7687" name="文本框 123943"/>
          <p:cNvSpPr txBox="1"/>
          <p:nvPr/>
        </p:nvSpPr>
        <p:spPr>
          <a:xfrm>
            <a:off x="5591175" y="2924175"/>
            <a:ext cx="28892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89" name="矩形 123945"/>
          <p:cNvSpPr/>
          <p:nvPr/>
        </p:nvSpPr>
        <p:spPr>
          <a:xfrm>
            <a:off x="1438275" y="3633788"/>
            <a:ext cx="1371600" cy="4556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Ca(OH)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endParaRPr lang="en-US" altLang="zh-CN" sz="2000" b="1" baseline="-2500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3947" name="矩形 123946"/>
          <p:cNvSpPr/>
          <p:nvPr/>
        </p:nvSpPr>
        <p:spPr>
          <a:xfrm>
            <a:off x="2638425" y="3657600"/>
            <a:ext cx="36576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r>
              <a:rPr lang="en-US" altLang="zh-CN" sz="2000" b="1" baseline="40000">
                <a:latin typeface="Times New Roman" panose="02020603050405020304" pitchFamily="18" charset="0"/>
                <a:ea typeface="新宋体" panose="02010609030101010101" pitchFamily="49" charset="-122"/>
              </a:rPr>
              <a:t>2-</a:t>
            </a:r>
            <a:r>
              <a:rPr lang="en-US" altLang="zh-CN" sz="2000" b="1" baseline="30000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+Ca</a:t>
            </a:r>
            <a:r>
              <a:rPr lang="en-US" altLang="zh-CN" sz="2000" b="1" baseline="40000">
                <a:latin typeface="Times New Roman" panose="02020603050405020304" pitchFamily="18" charset="0"/>
                <a:ea typeface="新宋体" panose="02010609030101010101" pitchFamily="49" charset="-122"/>
              </a:rPr>
              <a:t>2+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zh-CN" altLang="en-US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＝ 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CaCO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↓</a:t>
            </a:r>
            <a:endParaRPr lang="en-US" altLang="zh-CN" sz="2000" b="1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3948" name="矩形 123947"/>
          <p:cNvSpPr/>
          <p:nvPr/>
        </p:nvSpPr>
        <p:spPr>
          <a:xfrm>
            <a:off x="6383338" y="3644900"/>
            <a:ext cx="39624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迷你简汉真广标" pitchFamily="49" charset="-122"/>
              </a:rPr>
              <a:t>有沉淀，两种情况</a:t>
            </a:r>
            <a:endParaRPr lang="zh-CN" altLang="en-US" sz="2000" b="1" dirty="0">
              <a:latin typeface="Times New Roman" panose="02020603050405020304" pitchFamily="18" charset="0"/>
              <a:ea typeface="迷你简汉真广标" pitchFamily="49" charset="-122"/>
            </a:endParaRPr>
          </a:p>
        </p:txBody>
      </p:sp>
      <p:grpSp>
        <p:nvGrpSpPr>
          <p:cNvPr id="27692" name="组合 123948"/>
          <p:cNvGrpSpPr/>
          <p:nvPr/>
        </p:nvGrpSpPr>
        <p:grpSpPr>
          <a:xfrm>
            <a:off x="1524000" y="770255"/>
            <a:ext cx="9144000" cy="5651500"/>
            <a:chOff x="144" y="384"/>
            <a:chExt cx="5760" cy="3569"/>
          </a:xfrm>
        </p:grpSpPr>
        <p:sp>
          <p:nvSpPr>
            <p:cNvPr id="27693" name="直接连接符 123949"/>
            <p:cNvSpPr/>
            <p:nvPr/>
          </p:nvSpPr>
          <p:spPr>
            <a:xfrm>
              <a:off x="768" y="416"/>
              <a:ext cx="0" cy="353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694" name="直接连接符 123950"/>
            <p:cNvSpPr/>
            <p:nvPr/>
          </p:nvSpPr>
          <p:spPr>
            <a:xfrm>
              <a:off x="3199" y="384"/>
              <a:ext cx="0" cy="294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695" name="直接连接符 123951"/>
            <p:cNvSpPr/>
            <p:nvPr/>
          </p:nvSpPr>
          <p:spPr>
            <a:xfrm>
              <a:off x="5904" y="384"/>
              <a:ext cx="0" cy="3537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696" name="直接连接符 123952"/>
            <p:cNvSpPr/>
            <p:nvPr/>
          </p:nvSpPr>
          <p:spPr>
            <a:xfrm>
              <a:off x="144" y="384"/>
              <a:ext cx="5760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697" name="直接连接符 123953"/>
            <p:cNvSpPr/>
            <p:nvPr/>
          </p:nvSpPr>
          <p:spPr>
            <a:xfrm>
              <a:off x="144" y="678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698" name="直接连接符 123954"/>
            <p:cNvSpPr/>
            <p:nvPr/>
          </p:nvSpPr>
          <p:spPr>
            <a:xfrm>
              <a:off x="144" y="971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699" name="直接连接符 123955"/>
            <p:cNvSpPr/>
            <p:nvPr/>
          </p:nvSpPr>
          <p:spPr>
            <a:xfrm>
              <a:off x="144" y="1267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700" name="直接连接符 123956"/>
            <p:cNvSpPr/>
            <p:nvPr/>
          </p:nvSpPr>
          <p:spPr>
            <a:xfrm>
              <a:off x="144" y="1561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701" name="直接连接符 123957"/>
            <p:cNvSpPr/>
            <p:nvPr/>
          </p:nvSpPr>
          <p:spPr>
            <a:xfrm>
              <a:off x="144" y="1855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702" name="直接连接符 123958"/>
            <p:cNvSpPr/>
            <p:nvPr/>
          </p:nvSpPr>
          <p:spPr>
            <a:xfrm>
              <a:off x="144" y="2151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703" name="直接连接符 123959"/>
            <p:cNvSpPr/>
            <p:nvPr/>
          </p:nvSpPr>
          <p:spPr>
            <a:xfrm>
              <a:off x="144" y="2446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704" name="直接连接符 123960"/>
            <p:cNvSpPr/>
            <p:nvPr/>
          </p:nvSpPr>
          <p:spPr>
            <a:xfrm>
              <a:off x="144" y="2739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705" name="直接连接符 123961"/>
            <p:cNvSpPr/>
            <p:nvPr/>
          </p:nvSpPr>
          <p:spPr>
            <a:xfrm>
              <a:off x="144" y="3033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706" name="直接连接符 123962"/>
            <p:cNvSpPr/>
            <p:nvPr/>
          </p:nvSpPr>
          <p:spPr>
            <a:xfrm>
              <a:off x="144" y="3327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  <p:sp>
        <p:nvSpPr>
          <p:cNvPr id="27707" name="矩形 123963"/>
          <p:cNvSpPr/>
          <p:nvPr/>
        </p:nvSpPr>
        <p:spPr>
          <a:xfrm>
            <a:off x="2743200" y="762000"/>
            <a:ext cx="39624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Na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  <a:ea typeface="新宋体" panose="02010609030101010101" pitchFamily="49" charset="-122"/>
              </a:rPr>
              <a:t>CO</a:t>
            </a:r>
            <a:r>
              <a:rPr lang="en-US" altLang="zh-CN" sz="2000" b="1" baseline="-25000">
                <a:latin typeface="Times New Roman" panose="02020603050405020304" pitchFamily="18" charset="0"/>
                <a:ea typeface="新宋体" panose="02010609030101010101" pitchFamily="49" charset="-122"/>
              </a:rPr>
              <a:t>3</a:t>
            </a:r>
            <a:endParaRPr lang="en-US" altLang="zh-CN" sz="2000" b="1" baseline="-2500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27708" name="矩形 123964"/>
          <p:cNvSpPr/>
          <p:nvPr/>
        </p:nvSpPr>
        <p:spPr>
          <a:xfrm>
            <a:off x="1495425" y="1678305"/>
            <a:ext cx="1143000" cy="4587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文鼎中特广告体" pitchFamily="33" charset="-122"/>
              </a:rPr>
              <a:t>溶解性</a:t>
            </a:r>
            <a:endParaRPr lang="zh-CN" altLang="en-US" sz="2000" b="1">
              <a:latin typeface="Times New Roman" panose="02020603050405020304" pitchFamily="18" charset="0"/>
              <a:ea typeface="文鼎中特广告体" pitchFamily="33" charset="-122"/>
            </a:endParaRPr>
          </a:p>
        </p:txBody>
      </p:sp>
      <p:sp>
        <p:nvSpPr>
          <p:cNvPr id="27709" name="矩形 123965"/>
          <p:cNvSpPr/>
          <p:nvPr/>
        </p:nvSpPr>
        <p:spPr>
          <a:xfrm>
            <a:off x="1300163" y="2209800"/>
            <a:ext cx="1524000" cy="4587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defTabSz="914400"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方正黑体简体" pitchFamily="2" charset="-122"/>
              </a:rPr>
              <a:t>热稳定性</a:t>
            </a:r>
            <a:endParaRPr lang="zh-CN" altLang="en-US" sz="2000" b="1">
              <a:latin typeface="Times New Roman" panose="02020603050405020304" pitchFamily="18" charset="0"/>
              <a:ea typeface="方正黑体简体" pitchFamily="2" charset="-122"/>
            </a:endParaRPr>
          </a:p>
        </p:txBody>
      </p:sp>
      <p:sp>
        <p:nvSpPr>
          <p:cNvPr id="27711" name="矩形 123970"/>
          <p:cNvSpPr/>
          <p:nvPr/>
        </p:nvSpPr>
        <p:spPr>
          <a:xfrm>
            <a:off x="1631950" y="44450"/>
            <a:ext cx="6335713" cy="492125"/>
          </a:xfrm>
          <a:prstGeom prst="rect">
            <a:avLst/>
          </a:prstGeom>
          <a:noFill/>
          <a:ln w="9525">
            <a:noFill/>
          </a:ln>
        </p:spPr>
        <p:txBody>
          <a:bodyPr lIns="84644" tIns="42323" rIns="84644" bIns="42323" anchor="ctr"/>
          <a:p>
            <a:endParaRPr lang="zh-CN" altLang="en-US" sz="22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37" name="圆角矩形 103436"/>
          <p:cNvSpPr/>
          <p:nvPr/>
        </p:nvSpPr>
        <p:spPr>
          <a:xfrm>
            <a:off x="260985" y="44450"/>
            <a:ext cx="3726180" cy="79248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noFill/>
          </a:ln>
        </p:spPr>
        <p:txBody>
          <a:bodyPr wrap="none" anchor="ctr"/>
          <a:p>
            <a:pPr algn="ctr" fontAlgn="base"/>
            <a:r>
              <a:rPr lang="zh-CN" altLang="en-US" sz="4400" b="1" strike="noStrike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经典趣体简" pitchFamily="49" charset="-122"/>
                <a:ea typeface="经典趣体简" pitchFamily="49" charset="-122"/>
                <a:cs typeface="+mn-cs"/>
              </a:rPr>
              <a:t>归纳与总结</a:t>
            </a:r>
            <a:endParaRPr lang="zh-CN" altLang="en-US" sz="4400" b="1" strike="noStrike" noProof="1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经典趣体简" pitchFamily="49" charset="-122"/>
              <a:ea typeface="经典趣体简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3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3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3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3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23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3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3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3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3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3" presetClass="entr" presetSubtype="5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6" dur="500"/>
                                        <p:tgtEl>
                                          <p:spTgt spid="123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23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23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23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2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>
                                            <p:txEl>
                                              <p:charRg st="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23909">
                                            <p:txEl>
                                              <p:charRg st="0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2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23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23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23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123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23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123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8" grpId="0"/>
      <p:bldP spid="123911" grpId="0"/>
      <p:bldP spid="123912" grpId="0"/>
      <p:bldP spid="123914" grpId="0"/>
      <p:bldP spid="123915" grpId="0"/>
      <p:bldP spid="123917" grpId="0"/>
      <p:bldP spid="123918" grpId="0"/>
      <p:bldP spid="123920" grpId="0"/>
      <p:bldP spid="123921" grpId="0"/>
      <p:bldP spid="123923" grpId="0"/>
      <p:bldP spid="123924" grpId="0"/>
      <p:bldP spid="123925" grpId="0"/>
      <p:bldP spid="123926" grpId="0"/>
      <p:bldP spid="123927" grpId="0"/>
      <p:bldP spid="123933" grpId="0"/>
      <p:bldP spid="123934" grpId="0"/>
      <p:bldP spid="123937" grpId="0"/>
      <p:bldP spid="123938" grpId="0"/>
      <p:bldP spid="123947" grpId="0"/>
      <p:bldP spid="1239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/>
      <p:pic>
        <p:nvPicPr>
          <p:cNvPr id="2097158" name="图片占位符 4" descr="QQ截图20200809112641">
            <a:hlinkClick r:id="rId1" action="ppaction://hlinkfile"/>
          </p:cNvPr>
          <p:cNvPicPr>
            <a:picLocks noChangeAspect="1"/>
          </p:cNvPicPr>
          <p:nvPr>
            <p:ph type="pic" idx="1"/>
          </p:nvPr>
        </p:nvPicPr>
        <p:blipFill>
          <a:blip r:embed="rId2">
            <a:lum bright="-18000" contrast="42000"/>
          </a:blip>
          <a:stretch>
            <a:fillRect/>
          </a:stretch>
        </p:blipFill>
        <p:spPr>
          <a:xfrm>
            <a:off x="1110615" y="457835"/>
            <a:ext cx="9607550" cy="6306185"/>
          </a:xfrm>
          <a:prstGeom prst="roundRect">
            <a:avLst/>
          </a:prstGeom>
        </p:spPr>
      </p:pic>
      <p:sp>
        <p:nvSpPr>
          <p:cNvPr id="1048738" name="矩形标注 7"/>
          <p:cNvSpPr/>
          <p:nvPr/>
        </p:nvSpPr>
        <p:spPr>
          <a:xfrm>
            <a:off x="578485" y="3136265"/>
            <a:ext cx="5772150" cy="2096135"/>
          </a:xfrm>
          <a:prstGeom prst="wedgeRectCallout">
            <a:avLst>
              <a:gd name="adj1" fmla="val 59526"/>
              <a:gd name="adj2" fmla="val -77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ctr">
              <a:buFont typeface="+mj-ea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NH</a:t>
            </a:r>
            <a:r>
              <a:rPr lang="en-US" altLang="zh-CN" sz="2400" b="1" baseline="-25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3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+H</a:t>
            </a:r>
            <a:r>
              <a:rPr lang="en-US" altLang="zh-CN" sz="2400" b="1" baseline="-25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2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O+CO</a:t>
            </a:r>
            <a:r>
              <a:rPr lang="en-US" altLang="zh-CN" sz="2400" b="1" baseline="-25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2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=NH</a:t>
            </a:r>
            <a:r>
              <a:rPr lang="en-US" altLang="zh-CN" sz="2400" b="1" baseline="-25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4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HCO</a:t>
            </a:r>
            <a:r>
              <a:rPr lang="en-US" altLang="zh-CN" sz="2400" b="1" baseline="-25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3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indent="0" algn="ctr">
              <a:buFont typeface="+mj-ea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NH</a:t>
            </a:r>
            <a:r>
              <a:rPr lang="en-US" altLang="zh-CN" sz="2400" b="1" baseline="-25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4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HCO</a:t>
            </a:r>
            <a:r>
              <a:rPr lang="en-US" altLang="zh-CN" sz="2400" b="1" baseline="-25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3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+NaCl=NaHCO</a:t>
            </a:r>
            <a:r>
              <a:rPr lang="en-US" altLang="zh-CN" sz="2400" b="1" baseline="-25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3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 ↓+NH</a:t>
            </a:r>
            <a:r>
              <a:rPr lang="en-US" altLang="zh-CN" sz="2400" b="1" baseline="-25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4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Cl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  <a:sym typeface="+mn-ea"/>
            </a:endParaRPr>
          </a:p>
          <a:p>
            <a:pPr indent="0" algn="ctr">
              <a:buFont typeface="+mj-ea"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 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2" charset="-122"/>
              <a:sym typeface="+mn-ea"/>
            </a:endParaRPr>
          </a:p>
          <a:p>
            <a:pPr indent="0" algn="ctr">
              <a:buFont typeface="+mj-ea"/>
              <a:buNone/>
            </a:pPr>
            <a:endParaRPr lang="zh-CN" altLang="en-US"/>
          </a:p>
        </p:txBody>
      </p:sp>
      <p:grpSp>
        <p:nvGrpSpPr>
          <p:cNvPr id="70" name="Group 481"/>
          <p:cNvGrpSpPr/>
          <p:nvPr/>
        </p:nvGrpSpPr>
        <p:grpSpPr bwMode="auto">
          <a:xfrm>
            <a:off x="905192" y="4395787"/>
            <a:ext cx="5832475" cy="665163"/>
            <a:chOff x="529" y="1862"/>
            <a:chExt cx="3674" cy="419"/>
          </a:xfrm>
        </p:grpSpPr>
        <p:sp>
          <p:nvSpPr>
            <p:cNvPr id="1048739" name="Rectangle 482"/>
            <p:cNvSpPr>
              <a:spLocks noChangeArrowheads="1"/>
            </p:cNvSpPr>
            <p:nvPr/>
          </p:nvSpPr>
          <p:spPr bwMode="auto">
            <a:xfrm>
              <a:off x="529" y="1887"/>
              <a:ext cx="3674" cy="39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ea typeface="黑体" panose="02010609060101010101" pitchFamily="2" charset="-122"/>
                </a:rPr>
                <a:t>2NaHCO</a:t>
              </a:r>
              <a:r>
                <a:rPr lang="en-US" altLang="zh-CN" sz="2400" b="1" baseline="-30000" dirty="0">
                  <a:solidFill>
                    <a:schemeClr val="bg1"/>
                  </a:solidFill>
                  <a:ea typeface="黑体" panose="02010609060101010101" pitchFamily="2" charset="-122"/>
                </a:rPr>
                <a:t>3                 </a:t>
              </a:r>
              <a:r>
                <a:rPr lang="en-US" altLang="zh-CN" sz="2400" b="1" dirty="0">
                  <a:solidFill>
                    <a:schemeClr val="bg1"/>
                  </a:solidFill>
                  <a:ea typeface="黑体" panose="02010609060101010101" pitchFamily="2" charset="-122"/>
                </a:rPr>
                <a:t>Na</a:t>
              </a:r>
              <a:r>
                <a:rPr lang="en-US" altLang="zh-CN" sz="2400" b="1" baseline="-30000" dirty="0">
                  <a:solidFill>
                    <a:schemeClr val="bg1"/>
                  </a:solidFill>
                  <a:ea typeface="黑体" panose="02010609060101010101" pitchFamily="2" charset="-122"/>
                </a:rPr>
                <a:t>2</a:t>
              </a:r>
              <a:r>
                <a:rPr lang="en-US" altLang="zh-CN" sz="2400" b="1" dirty="0">
                  <a:solidFill>
                    <a:schemeClr val="bg1"/>
                  </a:solidFill>
                  <a:ea typeface="黑体" panose="02010609060101010101" pitchFamily="2" charset="-122"/>
                </a:rPr>
                <a:t>CO</a:t>
              </a:r>
              <a:r>
                <a:rPr lang="en-US" altLang="zh-CN" sz="2400" b="1" baseline="-30000" dirty="0">
                  <a:solidFill>
                    <a:schemeClr val="bg1"/>
                  </a:solidFill>
                  <a:ea typeface="黑体" panose="02010609060101010101" pitchFamily="2" charset="-122"/>
                </a:rPr>
                <a:t>3</a:t>
              </a:r>
              <a:r>
                <a:rPr lang="en-US" altLang="zh-CN" sz="2400" b="1" dirty="0">
                  <a:solidFill>
                    <a:schemeClr val="bg1"/>
                  </a:solidFill>
                  <a:ea typeface="黑体" panose="02010609060101010101" pitchFamily="2" charset="-122"/>
                </a:rPr>
                <a:t>+H</a:t>
              </a:r>
              <a:r>
                <a:rPr lang="en-US" altLang="zh-CN" sz="2400" b="1" baseline="-30000" dirty="0">
                  <a:solidFill>
                    <a:schemeClr val="bg1"/>
                  </a:solidFill>
                  <a:ea typeface="黑体" panose="02010609060101010101" pitchFamily="2" charset="-122"/>
                </a:rPr>
                <a:t>2</a:t>
              </a:r>
              <a:r>
                <a:rPr lang="en-US" altLang="zh-CN" sz="2400" b="1" dirty="0">
                  <a:solidFill>
                    <a:schemeClr val="bg1"/>
                  </a:solidFill>
                  <a:ea typeface="黑体" panose="02010609060101010101" pitchFamily="2" charset="-122"/>
                </a:rPr>
                <a:t>O+CO</a:t>
              </a:r>
              <a:r>
                <a:rPr lang="en-US" altLang="zh-CN" sz="2400" b="1" baseline="-30000" dirty="0">
                  <a:solidFill>
                    <a:schemeClr val="bg1"/>
                  </a:solidFill>
                  <a:ea typeface="黑体" panose="02010609060101010101" pitchFamily="2" charset="-122"/>
                </a:rPr>
                <a:t>2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↑</a:t>
              </a:r>
              <a:endParaRPr lang="en-US" altLang="zh-CN" sz="2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71" name="Group 483"/>
            <p:cNvGrpSpPr/>
            <p:nvPr/>
          </p:nvGrpSpPr>
          <p:grpSpPr bwMode="auto">
            <a:xfrm>
              <a:off x="1543" y="1862"/>
              <a:ext cx="528" cy="252"/>
              <a:chOff x="1453" y="1454"/>
              <a:chExt cx="528" cy="252"/>
            </a:xfrm>
          </p:grpSpPr>
          <p:sp>
            <p:nvSpPr>
              <p:cNvPr id="1048740" name="Text Box 484"/>
              <p:cNvSpPr txBox="1">
                <a:spLocks noChangeArrowheads="1"/>
              </p:cNvSpPr>
              <p:nvPr/>
            </p:nvSpPr>
            <p:spPr bwMode="auto">
              <a:xfrm>
                <a:off x="1474" y="1454"/>
                <a:ext cx="507" cy="25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000" b="1" dirty="0">
                    <a:solidFill>
                      <a:srgbClr val="FF0000"/>
                    </a:solidFill>
                    <a:ea typeface="黑体" panose="02010609060101010101" pitchFamily="2" charset="-122"/>
                  </a:rPr>
                  <a:t> △</a:t>
                </a:r>
                <a:endParaRPr lang="en-US" altLang="zh-CN" sz="2000" b="1" dirty="0">
                  <a:solidFill>
                    <a:srgbClr val="FF0000"/>
                  </a:solidFill>
                  <a:ea typeface="黑体" panose="02010609060101010101" pitchFamily="2" charset="-122"/>
                </a:endParaRPr>
              </a:p>
            </p:txBody>
          </p:sp>
          <p:grpSp>
            <p:nvGrpSpPr>
              <p:cNvPr id="72" name="Group 485"/>
              <p:cNvGrpSpPr/>
              <p:nvPr/>
            </p:nvGrpSpPr>
            <p:grpSpPr bwMode="auto">
              <a:xfrm>
                <a:off x="1453" y="1661"/>
                <a:ext cx="454" cy="45"/>
                <a:chOff x="1872" y="3504"/>
                <a:chExt cx="528" cy="48"/>
              </a:xfrm>
            </p:grpSpPr>
            <p:sp>
              <p:nvSpPr>
                <p:cNvPr id="1048741" name="Line 486"/>
                <p:cNvSpPr>
                  <a:spLocks noChangeShapeType="1"/>
                </p:cNvSpPr>
                <p:nvPr/>
              </p:nvSpPr>
              <p:spPr bwMode="auto">
                <a:xfrm>
                  <a:off x="1872" y="3504"/>
                  <a:ext cx="52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48742" name="Line 487"/>
                <p:cNvSpPr>
                  <a:spLocks noChangeShapeType="1"/>
                </p:cNvSpPr>
                <p:nvPr/>
              </p:nvSpPr>
              <p:spPr bwMode="auto">
                <a:xfrm>
                  <a:off x="1872" y="3552"/>
                  <a:ext cx="52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103437" name="圆角矩形 103436"/>
          <p:cNvSpPr/>
          <p:nvPr/>
        </p:nvSpPr>
        <p:spPr>
          <a:xfrm>
            <a:off x="324485" y="220980"/>
            <a:ext cx="2910840" cy="66548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noFill/>
          </a:ln>
        </p:spPr>
        <p:txBody>
          <a:bodyPr wrap="none" anchor="ctr"/>
          <a:p>
            <a:pPr algn="ctr" fontAlgn="base"/>
            <a:r>
              <a:rPr lang="zh-CN" altLang="en-US" sz="4400" b="1" strike="noStrike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经典趣体简" pitchFamily="49" charset="-122"/>
                <a:ea typeface="经典趣体简" pitchFamily="49" charset="-122"/>
                <a:cs typeface="+mn-cs"/>
              </a:rPr>
              <a:t>科学史话</a:t>
            </a:r>
            <a:endParaRPr lang="zh-CN" altLang="en-US" sz="4400" b="1" strike="noStrike" noProof="1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经典趣体简" pitchFamily="49" charset="-122"/>
              <a:ea typeface="经典趣体简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48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38" grpId="0" bldLvl="0" animBg="1"/>
      <p:bldP spid="104873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6946" name="文本占位符 466945"/>
          <p:cNvSpPr/>
          <p:nvPr>
            <p:ph type="body" idx="1"/>
          </p:nvPr>
        </p:nvSpPr>
        <p:spPr>
          <a:xfrm>
            <a:off x="695960" y="1006475"/>
            <a:ext cx="10799763" cy="452120"/>
          </a:xfrm>
        </p:spPr>
        <p:txBody>
          <a:bodyPr>
            <a:spAutoFit/>
          </a:bodyPr>
          <a:p>
            <a:pPr>
              <a:buClr>
                <a:schemeClr val="accent1"/>
              </a:buClr>
              <a:buNone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437" name="圆角矩形 103436"/>
          <p:cNvSpPr/>
          <p:nvPr/>
        </p:nvSpPr>
        <p:spPr>
          <a:xfrm>
            <a:off x="695960" y="666115"/>
            <a:ext cx="3962400" cy="79216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noFill/>
          </a:ln>
        </p:spPr>
        <p:txBody>
          <a:bodyPr wrap="none" anchor="ctr"/>
          <a:p>
            <a:pPr algn="ctr" fontAlgn="base"/>
            <a:r>
              <a:rPr lang="zh-CN" altLang="en-US" sz="4400" b="1" strike="noStrike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经典趣体简" pitchFamily="49" charset="-122"/>
                <a:ea typeface="经典趣体简" pitchFamily="49" charset="-122"/>
                <a:cs typeface="+mn-cs"/>
              </a:rPr>
              <a:t>温故而知新</a:t>
            </a:r>
            <a:endParaRPr lang="zh-CN" altLang="en-US" sz="4400" b="1" strike="noStrike" noProof="1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经典趣体简" pitchFamily="49" charset="-122"/>
              <a:ea typeface="经典趣体简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1695450"/>
            <a:ext cx="104032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钠在空气中放置、在空气中加热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后分别得到什么物质</a:t>
            </a:r>
            <a:r>
              <a:rPr lang="en-US" altLang="zh-CN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?</a:t>
            </a:r>
            <a:endParaRPr lang="zh-CN" altLang="en-US" sz="3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47820" y="2744470"/>
            <a:ext cx="40944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4Na+O</a:t>
            </a:r>
            <a:r>
              <a:rPr lang="en-US" altLang="zh-CN" sz="40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=2Na</a:t>
            </a:r>
            <a:r>
              <a:rPr lang="en-US" altLang="zh-CN" sz="40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O</a:t>
            </a:r>
            <a:endParaRPr lang="zh-CN" altLang="en-US" sz="4000"/>
          </a:p>
        </p:txBody>
      </p:sp>
      <p:sp>
        <p:nvSpPr>
          <p:cNvPr id="4" name="文本框 3"/>
          <p:cNvSpPr txBox="1"/>
          <p:nvPr/>
        </p:nvSpPr>
        <p:spPr>
          <a:xfrm>
            <a:off x="4034790" y="3994785"/>
            <a:ext cx="412242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2Na+O</a:t>
            </a:r>
            <a:r>
              <a:rPr lang="en-US" altLang="zh-CN" sz="40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===Na</a:t>
            </a:r>
            <a:r>
              <a:rPr lang="en-US" altLang="zh-CN" sz="40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O</a:t>
            </a:r>
            <a:r>
              <a:rPr lang="en-US" altLang="zh-CN" sz="40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endParaRPr lang="zh-CN" altLang="en-US" sz="4000"/>
          </a:p>
        </p:txBody>
      </p:sp>
      <p:pic>
        <p:nvPicPr>
          <p:cNvPr id="2097152" name="图片 1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14085" y="3701415"/>
            <a:ext cx="601980" cy="570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97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227195" y="3204210"/>
            <a:ext cx="409448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6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焰色试验</a:t>
            </a:r>
            <a:endParaRPr lang="zh-CN" altLang="en-US" sz="60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11375" y="1678940"/>
            <a:ext cx="87553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4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如何鉴别</a:t>
            </a:r>
            <a:r>
              <a:rPr lang="zh-CN" altLang="en-US" sz="44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Na</a:t>
            </a:r>
            <a:r>
              <a:rPr lang="zh-CN" altLang="en-US" sz="4400" b="1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44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CO</a:t>
            </a:r>
            <a:r>
              <a:rPr lang="zh-CN" altLang="en-US" sz="4400" b="1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44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44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K</a:t>
            </a:r>
            <a:r>
              <a:rPr lang="en-US" altLang="zh-CN" sz="4400" b="1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44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CO</a:t>
            </a:r>
            <a:r>
              <a:rPr lang="zh-CN" altLang="en-US" sz="4400" b="1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44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溶液呢？</a:t>
            </a:r>
            <a:endParaRPr lang="zh-CN" altLang="en-US" sz="4400" b="1" dirty="0"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5" name="Rectangle 5"/>
          <p:cNvSpPr>
            <a:spLocks noChangeArrowheads="1"/>
          </p:cNvSpPr>
          <p:nvPr/>
        </p:nvSpPr>
        <p:spPr bwMode="auto">
          <a:xfrm>
            <a:off x="1925955" y="2161540"/>
            <a:ext cx="8382635" cy="31708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99FF33"/>
            </a:solidFill>
            <a:miter lim="800000"/>
          </a:ln>
          <a:effec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 algn="just" eaLnBrk="1" latinLnBrk="0" hangingPunct="1">
              <a:spcBef>
                <a:spcPts val="0"/>
              </a:spcBef>
              <a:buFontTx/>
              <a:buNone/>
            </a:pPr>
            <a:r>
              <a:rPr kumimoji="1" lang="en-US" altLang="zh-CN" sz="3600" b="1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kumimoji="1" lang="zh-CN" altLang="en-US" sz="3600" b="1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kumimoji="1" lang="zh-CN" altLang="en-US" sz="3600" b="1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定义：很多</a:t>
            </a:r>
            <a:r>
              <a:rPr kumimoji="1" lang="zh-CN" altLang="en-US" sz="36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金属或它们的化合物在灼烧时都会使火焰呈现出特征颜色</a:t>
            </a:r>
            <a:r>
              <a:rPr kumimoji="1" lang="zh-CN" altLang="en-US" sz="3600" b="1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，根据特征颜色，可以判断试样所含的金属元素，化学上把这样的定性分析操作称为焰色试验。</a:t>
            </a:r>
            <a:endParaRPr kumimoji="1" lang="zh-CN" altLang="en-US" sz="3600" b="1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48746" name="圆角矩形 233473"/>
          <p:cNvSpPr/>
          <p:nvPr/>
        </p:nvSpPr>
        <p:spPr>
          <a:xfrm>
            <a:off x="3822700" y="737870"/>
            <a:ext cx="4219575" cy="999497"/>
          </a:xfrm>
          <a:prstGeom prst="roundRect">
            <a:avLst>
              <a:gd name="adj" fmla="val 50000"/>
            </a:avLst>
          </a:prstGeom>
          <a:solidFill>
            <a:srgbClr val="FF3399"/>
          </a:solidFill>
          <a:ln w="9525">
            <a:solidFill>
              <a:srgbClr val="FFFF00"/>
            </a:solidFill>
          </a:ln>
        </p:spPr>
        <p:txBody>
          <a:bodyPr wrap="square">
            <a:spAutoFit/>
          </a:bodyPr>
          <a:p>
            <a:pPr algn="ctr"/>
            <a:r>
              <a:rPr lang="zh-CN" altLang="en-US" sz="4000" b="1" dirty="0">
                <a:latin typeface="宋体" panose="02010600030101010101" pitchFamily="2" charset="-122"/>
              </a:rPr>
              <a:t>三、焰色试验</a:t>
            </a:r>
            <a:endParaRPr lang="zh-CN" altLang="en-US" sz="40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0487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048745"/>
                                        </p:tgtEl>
                                        <p:attrNameLst>
                                          <p:attrName>fill.color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0487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45" grpId="0" bldLvl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AutoShape 5">
            <a:hlinkClick r:id="rId1" action="ppaction://hlinkfile"/>
          </p:cNvPr>
          <p:cNvSpPr>
            <a:spLocks noChangeArrowheads="1"/>
          </p:cNvSpPr>
          <p:nvPr/>
        </p:nvSpPr>
        <p:spPr bwMode="gray">
          <a:xfrm>
            <a:off x="440690" y="426720"/>
            <a:ext cx="2378710" cy="58928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p>
            <a:pPr algn="ctr" eaLnBrk="0" hangingPunct="0"/>
            <a:r>
              <a:rPr 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黑体" panose="02010609060101010101" pitchFamily="2" charset="-122"/>
              </a:rPr>
              <a:t>实验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黑体" panose="02010609060101010101" pitchFamily="2" charset="-122"/>
              </a:rPr>
              <a:t>2-6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08125" y="1428115"/>
            <a:ext cx="917575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buClr>
                <a:schemeClr val="accent1"/>
              </a:buClr>
              <a:buNone/>
            </a:pP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2．操作步骤</a:t>
            </a:r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None/>
            </a:pP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1)洗：将铂丝(或光洁无锈的铁丝)用盐酸洗净。</a:t>
            </a:r>
            <a:endParaRPr 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None/>
            </a:pP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(2)烧：将洗净的铂丝(或铁丝)在火焰上灼烧至无色。</a:t>
            </a:r>
            <a:endParaRPr 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None/>
            </a:pP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(3)蘸：蘸取试样碳酸钠（溶液、固体均可）。</a:t>
            </a:r>
            <a:endParaRPr 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None/>
            </a:pP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(4)烧：在无色的火焰上灼烧，并观察火焰的颜色。</a:t>
            </a:r>
            <a:endParaRPr 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None/>
            </a:pP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(5)重复（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）（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）步骤</a:t>
            </a:r>
            <a:endParaRPr 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07110" y="705485"/>
            <a:ext cx="2811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50000"/>
              </a:lnSpc>
              <a:buClr>
                <a:schemeClr val="accent1"/>
              </a:buClr>
              <a:buSzTx/>
              <a:buFontTx/>
            </a:pP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3．常见焰色反应的颜色：</a:t>
            </a:r>
            <a:endParaRPr 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60" name="图片 1" descr="202007071610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0245" y="1552575"/>
            <a:ext cx="8270875" cy="3752215"/>
          </a:xfrm>
          <a:prstGeom prst="rect">
            <a:avLst/>
          </a:prstGeom>
        </p:spPr>
      </p:pic>
      <p:sp>
        <p:nvSpPr>
          <p:cNvPr id="1048751" name="文本框 3"/>
          <p:cNvSpPr txBox="1"/>
          <p:nvPr/>
        </p:nvSpPr>
        <p:spPr>
          <a:xfrm>
            <a:off x="1714500" y="5320665"/>
            <a:ext cx="851725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28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</a:t>
            </a:r>
            <a:r>
              <a:rPr kumimoji="1" lang="zh-CN" altLang="en-US" sz="28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紫红色  黄色  </a:t>
            </a:r>
            <a:r>
              <a:rPr kumimoji="1" lang="zh-CN" altLang="en-US" sz="28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紫色</a:t>
            </a:r>
            <a:r>
              <a:rPr kumimoji="1" lang="zh-CN" altLang="en-US" sz="28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 砖红色 洋红色 黄绿色 绿色</a:t>
            </a:r>
            <a:endParaRPr kumimoji="1" lang="zh-CN" altLang="en-US" sz="2800" b="1" dirty="0">
              <a:solidFill>
                <a:srgbClr val="7030A0"/>
              </a:solidFill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r>
              <a:rPr kumimoji="1" lang="zh-CN" altLang="en-US" sz="28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       </a:t>
            </a:r>
            <a:r>
              <a:rPr kumimoji="1" lang="zh-CN" altLang="en-US" sz="28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（透过蓝色钴玻璃）</a:t>
            </a:r>
            <a:r>
              <a:rPr kumimoji="1" lang="zh-CN" altLang="en-US" sz="28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 </a:t>
            </a:r>
            <a:endParaRPr kumimoji="1" lang="zh-CN" altLang="en-US" sz="2800" b="1" dirty="0">
              <a:solidFill>
                <a:srgbClr val="7030A0"/>
              </a:solidFill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5" name="Rectangle 3"/>
          <p:cNvSpPr>
            <a:spLocks noGrp="1"/>
          </p:cNvSpPr>
          <p:nvPr>
            <p:ph idx="1"/>
          </p:nvPr>
        </p:nvSpPr>
        <p:spPr>
          <a:xfrm>
            <a:off x="1064260" y="260350"/>
            <a:ext cx="9646920" cy="6121400"/>
          </a:xfrm>
          <a:solidFill>
            <a:schemeClr val="bg1"/>
          </a:solidFill>
        </p:spPr>
        <p:txBody>
          <a:bodyPr vert="horz" wrap="square" lIns="91440" tIns="45720" rIns="91440" bIns="45720" anchor="t">
            <a:normAutofit lnSpcReduction="20000"/>
          </a:bodyPr>
          <a:p>
            <a:pPr marL="0" indent="0" eaLnBrk="1" hangingPunct="1">
              <a:buNone/>
            </a:pPr>
            <a:r>
              <a:rPr lang="zh-CN" altLang="en-US" sz="4000" b="1" dirty="0">
                <a:solidFill>
                  <a:srgbClr val="3333FF"/>
                </a:solidFill>
              </a:rPr>
              <a:t>关于焰色试验：</a:t>
            </a:r>
            <a:endParaRPr lang="zh-CN" altLang="en-US" sz="4000" b="1" dirty="0">
              <a:solidFill>
                <a:srgbClr val="3333FF"/>
              </a:solidFill>
            </a:endParaRPr>
          </a:p>
          <a:p>
            <a:pPr eaLnBrk="1" hangingPunct="1"/>
            <a:r>
              <a:rPr lang="zh-CN" altLang="en-US" sz="4000" b="1" dirty="0">
                <a:solidFill>
                  <a:srgbClr val="3333FF"/>
                </a:solidFill>
              </a:rPr>
              <a:t>⑴焰色试验是一种</a:t>
            </a:r>
            <a:r>
              <a:rPr lang="zh-CN" altLang="en-US" sz="4000" b="1" dirty="0">
                <a:solidFill>
                  <a:srgbClr val="FF0000"/>
                </a:solidFill>
              </a:rPr>
              <a:t>物理方法</a:t>
            </a:r>
            <a:r>
              <a:rPr lang="en-US" altLang="zh-CN" sz="4000" b="1" dirty="0">
                <a:solidFill>
                  <a:srgbClr val="3333FF"/>
                </a:solidFill>
              </a:rPr>
              <a:t>--</a:t>
            </a:r>
            <a:r>
              <a:rPr sz="4000" b="1" dirty="0">
                <a:solidFill>
                  <a:srgbClr val="3333FF"/>
                </a:solidFill>
              </a:rPr>
              <a:t>电子的跃迁</a:t>
            </a:r>
            <a:r>
              <a:rPr lang="zh-CN" altLang="en-US" sz="4000" b="1" dirty="0">
                <a:solidFill>
                  <a:srgbClr val="3333FF"/>
                </a:solidFill>
              </a:rPr>
              <a:t>。</a:t>
            </a:r>
            <a:endParaRPr lang="zh-CN" altLang="en-US" sz="4000" b="1" dirty="0">
              <a:solidFill>
                <a:srgbClr val="3333FF"/>
              </a:solidFill>
            </a:endParaRPr>
          </a:p>
          <a:p>
            <a:pPr eaLnBrk="1" hangingPunct="1"/>
            <a:r>
              <a:rPr lang="zh-CN" altLang="en-US" sz="4000" b="1" dirty="0">
                <a:solidFill>
                  <a:srgbClr val="3333FF"/>
                </a:solidFill>
              </a:rPr>
              <a:t>⑵焰色现象与</a:t>
            </a:r>
            <a:r>
              <a:rPr lang="zh-CN" altLang="en-US" sz="4000" b="1" dirty="0">
                <a:solidFill>
                  <a:srgbClr val="FF0000"/>
                </a:solidFill>
              </a:rPr>
              <a:t>金属元素</a:t>
            </a:r>
            <a:r>
              <a:rPr lang="zh-CN" altLang="en-US" sz="4000" b="1" dirty="0">
                <a:solidFill>
                  <a:srgbClr val="3333FF"/>
                </a:solidFill>
              </a:rPr>
              <a:t>的存在有关，与物质组成无关。并不是所有的金属元素都有焰色现象。</a:t>
            </a:r>
            <a:endParaRPr lang="zh-CN" altLang="en-US" sz="4000" b="1" dirty="0">
              <a:solidFill>
                <a:srgbClr val="3333FF"/>
              </a:solidFill>
            </a:endParaRPr>
          </a:p>
          <a:p>
            <a:pPr eaLnBrk="1" hangingPunct="1"/>
            <a:r>
              <a:rPr lang="zh-CN" altLang="en-US" sz="4000" b="1" dirty="0">
                <a:solidFill>
                  <a:srgbClr val="3333FF"/>
                </a:solidFill>
              </a:rPr>
              <a:t>⑶</a:t>
            </a:r>
            <a:r>
              <a:rPr lang="en-US" altLang="zh-CN" sz="4000" b="1" dirty="0">
                <a:solidFill>
                  <a:srgbClr val="3333FF"/>
                </a:solidFill>
              </a:rPr>
              <a:t>K</a:t>
            </a:r>
            <a:r>
              <a:rPr lang="zh-CN" altLang="en-US" sz="4000" b="1" dirty="0">
                <a:solidFill>
                  <a:srgbClr val="3333FF"/>
                </a:solidFill>
              </a:rPr>
              <a:t>的焰色</a:t>
            </a:r>
            <a:r>
              <a:rPr lang="zh-CN" altLang="en-US" sz="4000" b="1" dirty="0">
                <a:solidFill>
                  <a:srgbClr val="FF0000"/>
                </a:solidFill>
              </a:rPr>
              <a:t>有时</a:t>
            </a:r>
            <a:r>
              <a:rPr lang="zh-CN" altLang="en-US" sz="4000" b="1" dirty="0">
                <a:solidFill>
                  <a:srgbClr val="3333FF"/>
                </a:solidFill>
              </a:rPr>
              <a:t>要透过</a:t>
            </a:r>
            <a:r>
              <a:rPr lang="zh-CN" altLang="en-US" sz="4000" b="1" dirty="0">
                <a:solidFill>
                  <a:srgbClr val="FF0000"/>
                </a:solidFill>
              </a:rPr>
              <a:t>蓝色钴玻璃</a:t>
            </a:r>
            <a:r>
              <a:rPr lang="zh-CN" altLang="en-US" sz="4000" b="1" dirty="0">
                <a:solidFill>
                  <a:srgbClr val="3333FF"/>
                </a:solidFill>
              </a:rPr>
              <a:t>看，目的是滤去黄色的光，排除钠的干扰。</a:t>
            </a:r>
            <a:endParaRPr lang="zh-CN" altLang="en-US" sz="4000" b="1" dirty="0">
              <a:solidFill>
                <a:srgbClr val="3333FF"/>
              </a:solidFill>
            </a:endParaRPr>
          </a:p>
          <a:p>
            <a:pPr marL="0" indent="0" eaLnBrk="1" hangingPunct="1">
              <a:buNone/>
            </a:pPr>
            <a:endParaRPr lang="zh-CN" altLang="en-US" sz="4000" b="1" dirty="0">
              <a:solidFill>
                <a:srgbClr val="3333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3555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3555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3555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charRg st="6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23555">
                                            <p:txEl>
                                              <p:charRg st="6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23555">
                                            <p:txEl>
                                              <p:charRg st="6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23555">
                                            <p:txEl>
                                              <p:charRg st="6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charRg st="2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23555">
                                            <p:txEl>
                                              <p:charRg st="2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23555">
                                            <p:txEl>
                                              <p:charRg st="2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23555">
                                            <p:txEl>
                                              <p:charRg st="2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90195" y="842010"/>
            <a:ext cx="11447145" cy="4799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ym typeface="+mn-ea"/>
              </a:rPr>
              <a:t>1.</a:t>
            </a:r>
            <a:r>
              <a:rPr lang="zh-CN" altLang="en-US" sz="3600">
                <a:sym typeface="+mn-ea"/>
              </a:rPr>
              <a:t>下列关于Na</a:t>
            </a:r>
            <a:r>
              <a:rPr lang="zh-CN" altLang="en-US" sz="3600" baseline="-25000">
                <a:sym typeface="+mn-ea"/>
              </a:rPr>
              <a:t>2</a:t>
            </a:r>
            <a:r>
              <a:rPr lang="zh-CN" altLang="en-US" sz="3600">
                <a:sym typeface="+mn-ea"/>
              </a:rPr>
              <a:t>CO</a:t>
            </a:r>
            <a:r>
              <a:rPr lang="zh-CN" altLang="en-US" sz="3600" baseline="-25000">
                <a:sym typeface="+mn-ea"/>
              </a:rPr>
              <a:t>3</a:t>
            </a:r>
            <a:r>
              <a:rPr lang="zh-CN" altLang="en-US" sz="3600">
                <a:sym typeface="+mn-ea"/>
              </a:rPr>
              <a:t>和NaHCO</a:t>
            </a:r>
            <a:r>
              <a:rPr lang="zh-CN" altLang="en-US" sz="3600" baseline="-25000">
                <a:sym typeface="+mn-ea"/>
              </a:rPr>
              <a:t>3</a:t>
            </a:r>
            <a:r>
              <a:rPr lang="zh-CN" altLang="en-US" sz="3600">
                <a:sym typeface="+mn-ea"/>
              </a:rPr>
              <a:t>的性质比较中，正确的是（）</a:t>
            </a:r>
            <a:endParaRPr lang="zh-CN" altLang="en-US" sz="360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3600">
                <a:sym typeface="+mn-ea"/>
              </a:rPr>
              <a:t>A.</a:t>
            </a:r>
            <a:r>
              <a:rPr lang="zh-CN" altLang="en-US" sz="3600">
                <a:sym typeface="+mn-ea"/>
              </a:rPr>
              <a:t>热稳定性：</a:t>
            </a:r>
            <a:r>
              <a:rPr lang="zh-CN" altLang="en-US" sz="3600">
                <a:sym typeface="+mn-ea"/>
              </a:rPr>
              <a:t>Na</a:t>
            </a:r>
            <a:r>
              <a:rPr lang="zh-CN" altLang="en-US" sz="3600" baseline="-25000">
                <a:sym typeface="+mn-ea"/>
              </a:rPr>
              <a:t>2</a:t>
            </a:r>
            <a:r>
              <a:rPr lang="zh-CN" altLang="en-US" sz="3600">
                <a:sym typeface="+mn-ea"/>
              </a:rPr>
              <a:t>CO</a:t>
            </a:r>
            <a:r>
              <a:rPr lang="zh-CN" altLang="en-US" sz="3600" baseline="-25000">
                <a:sym typeface="+mn-ea"/>
              </a:rPr>
              <a:t>3   </a:t>
            </a:r>
            <a:r>
              <a:rPr lang="en-US" altLang="zh-CN" sz="3600">
                <a:sym typeface="+mn-ea"/>
              </a:rPr>
              <a:t>&lt;  </a:t>
            </a:r>
            <a:r>
              <a:rPr lang="zh-CN" altLang="en-US" sz="3600">
                <a:sym typeface="+mn-ea"/>
              </a:rPr>
              <a:t>NaHCO</a:t>
            </a:r>
            <a:r>
              <a:rPr lang="zh-CN" altLang="en-US" sz="3600" baseline="-25000">
                <a:sym typeface="+mn-ea"/>
              </a:rPr>
              <a:t>3</a:t>
            </a:r>
            <a:endParaRPr lang="zh-CN" altLang="en-US" sz="3600" baseline="-2500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3600">
                <a:sym typeface="+mn-ea"/>
              </a:rPr>
              <a:t>B.</a:t>
            </a:r>
            <a:r>
              <a:rPr lang="zh-CN" altLang="en-US" sz="3600">
                <a:sym typeface="+mn-ea"/>
              </a:rPr>
              <a:t>常温时水溶液的溶解度：</a:t>
            </a:r>
            <a:r>
              <a:rPr lang="zh-CN" altLang="en-US" sz="3600">
                <a:sym typeface="+mn-ea"/>
              </a:rPr>
              <a:t>Na</a:t>
            </a:r>
            <a:r>
              <a:rPr lang="zh-CN" altLang="en-US" sz="3600" baseline="-25000">
                <a:sym typeface="+mn-ea"/>
              </a:rPr>
              <a:t>2</a:t>
            </a:r>
            <a:r>
              <a:rPr lang="zh-CN" altLang="en-US" sz="3600">
                <a:sym typeface="+mn-ea"/>
              </a:rPr>
              <a:t>CO</a:t>
            </a:r>
            <a:r>
              <a:rPr lang="zh-CN" altLang="en-US" sz="3600" baseline="-25000">
                <a:sym typeface="+mn-ea"/>
              </a:rPr>
              <a:t>3   </a:t>
            </a:r>
            <a:r>
              <a:rPr lang="en-US" altLang="zh-CN" sz="3600">
                <a:sym typeface="+mn-ea"/>
              </a:rPr>
              <a:t>&lt;  </a:t>
            </a:r>
            <a:r>
              <a:rPr lang="zh-CN" altLang="en-US" sz="3600">
                <a:sym typeface="+mn-ea"/>
              </a:rPr>
              <a:t>NaHCO</a:t>
            </a:r>
            <a:r>
              <a:rPr lang="zh-CN" altLang="en-US" sz="3600" baseline="-25000">
                <a:sym typeface="+mn-ea"/>
              </a:rPr>
              <a:t>3</a:t>
            </a:r>
            <a:endParaRPr lang="zh-CN" altLang="en-US" sz="3600" baseline="-2500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3600">
                <a:sym typeface="+mn-ea"/>
              </a:rPr>
              <a:t>C.</a:t>
            </a:r>
            <a:r>
              <a:rPr lang="zh-CN" altLang="en-US" sz="3600">
                <a:sym typeface="+mn-ea"/>
              </a:rPr>
              <a:t>相同条件下，与稀盐酸反应的快慢：</a:t>
            </a:r>
            <a:r>
              <a:rPr lang="zh-CN" altLang="en-US" sz="3600">
                <a:sym typeface="+mn-ea"/>
              </a:rPr>
              <a:t>Na</a:t>
            </a:r>
            <a:r>
              <a:rPr lang="zh-CN" altLang="en-US" sz="3600" baseline="-25000">
                <a:sym typeface="+mn-ea"/>
              </a:rPr>
              <a:t>2</a:t>
            </a:r>
            <a:r>
              <a:rPr lang="zh-CN" altLang="en-US" sz="3600">
                <a:sym typeface="+mn-ea"/>
              </a:rPr>
              <a:t>CO</a:t>
            </a:r>
            <a:r>
              <a:rPr lang="zh-CN" altLang="en-US" sz="3600" baseline="-25000">
                <a:sym typeface="+mn-ea"/>
              </a:rPr>
              <a:t>3   </a:t>
            </a:r>
            <a:r>
              <a:rPr lang="en-US" altLang="zh-CN" sz="3600">
                <a:sym typeface="+mn-ea"/>
              </a:rPr>
              <a:t>&lt;  </a:t>
            </a:r>
            <a:r>
              <a:rPr lang="zh-CN" altLang="en-US" sz="3600">
                <a:sym typeface="+mn-ea"/>
              </a:rPr>
              <a:t>NaHCO</a:t>
            </a:r>
            <a:r>
              <a:rPr lang="zh-CN" altLang="en-US" sz="3600" baseline="-25000">
                <a:sym typeface="+mn-ea"/>
              </a:rPr>
              <a:t>3</a:t>
            </a:r>
            <a:endParaRPr lang="zh-CN" altLang="en-US" sz="3600" baseline="-2500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3600">
                <a:sym typeface="+mn-ea"/>
              </a:rPr>
              <a:t>D.</a:t>
            </a:r>
            <a:r>
              <a:rPr lang="zh-CN" altLang="en-US" sz="3600">
                <a:sym typeface="+mn-ea"/>
              </a:rPr>
              <a:t>与</a:t>
            </a:r>
            <a:r>
              <a:rPr lang="en-US" altLang="zh-CN" sz="3600">
                <a:sym typeface="+mn-ea"/>
              </a:rPr>
              <a:t>CaCl</a:t>
            </a:r>
            <a:r>
              <a:rPr lang="en-US" altLang="zh-CN" sz="3600" baseline="-25000">
                <a:sym typeface="+mn-ea"/>
              </a:rPr>
              <a:t>2</a:t>
            </a:r>
            <a:r>
              <a:rPr lang="zh-CN" altLang="en-US" sz="3600">
                <a:sym typeface="+mn-ea"/>
              </a:rPr>
              <a:t>反应均得到白色沉淀</a:t>
            </a:r>
            <a:endParaRPr lang="zh-CN" altLang="en-US" sz="3600" baseline="-250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3095" y="1445260"/>
            <a:ext cx="2686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FF0000"/>
                </a:solidFill>
              </a:rPr>
              <a:t>C</a:t>
            </a:r>
            <a:endParaRPr lang="en-US" altLang="zh-CN" sz="400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89635" y="613410"/>
            <a:ext cx="10063480" cy="5507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/>
              <a:t>2</a:t>
            </a:r>
            <a:r>
              <a:rPr lang="zh-CN" altLang="en-US" sz="3200"/>
              <a:t>、有两个无标签的试剂瓶，分别装有Na</a:t>
            </a:r>
            <a:r>
              <a:rPr lang="zh-CN" altLang="en-US" sz="3200" baseline="-25000"/>
              <a:t>2</a:t>
            </a:r>
            <a:r>
              <a:rPr lang="zh-CN" altLang="en-US" sz="3200"/>
              <a:t>CO</a:t>
            </a:r>
            <a:r>
              <a:rPr lang="en-US" altLang="zh-CN" sz="3200" baseline="-25000"/>
              <a:t>3</a:t>
            </a:r>
            <a:r>
              <a:rPr lang="zh-CN" altLang="en-US" sz="3200"/>
              <a:t>和NaHCO</a:t>
            </a:r>
            <a:r>
              <a:rPr lang="en-US" altLang="zh-CN" sz="3200" baseline="-25000"/>
              <a:t>3</a:t>
            </a:r>
            <a:r>
              <a:rPr lang="zh-CN" altLang="en-US" sz="3200"/>
              <a:t>，有四位同学为鉴别它们采用以下不同方法，其中可行的是( </a:t>
            </a:r>
            <a:r>
              <a:rPr lang="en-US" altLang="zh-CN" sz="3200"/>
              <a:t>      </a:t>
            </a:r>
            <a:r>
              <a:rPr lang="zh-CN" altLang="en-US" sz="3200"/>
              <a:t> )。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A.分别将它们配制成溶液，再加入澄清石灰水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B.分别将它们配制成溶液，再加入NaOH溶液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C.将它们配制成溶液，再分别加到盐酸中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D.分别加热，再用石灰水检验是否有CO</a:t>
            </a:r>
            <a:r>
              <a:rPr lang="zh-CN" altLang="en-US" sz="3200" baseline="-25000"/>
              <a:t>2</a:t>
            </a:r>
            <a:r>
              <a:rPr lang="zh-CN" altLang="en-US" sz="3200"/>
              <a:t>产生</a:t>
            </a:r>
            <a:endParaRPr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3825240" y="1603375"/>
            <a:ext cx="3968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FF0000"/>
                </a:solidFill>
              </a:rPr>
              <a:t>D</a:t>
            </a:r>
            <a:endParaRPr lang="en-US" altLang="zh-CN" sz="400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88950" y="623570"/>
            <a:ext cx="10401935" cy="5408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en-US" altLang="zh-CN"/>
              <a:t>.</a:t>
            </a:r>
            <a:r>
              <a:rPr lang="en-US" altLang="zh-CN" sz="3600"/>
              <a:t>3</a:t>
            </a:r>
            <a:r>
              <a:rPr lang="zh-CN" altLang="en-US" sz="3600"/>
              <a:t>.下列说法正确的是（ ）</a:t>
            </a:r>
            <a:endParaRPr lang="zh-CN" altLang="en-US" sz="3600"/>
          </a:p>
          <a:p>
            <a:pPr>
              <a:lnSpc>
                <a:spcPct val="160000"/>
              </a:lnSpc>
            </a:pPr>
            <a:r>
              <a:rPr lang="zh-CN" altLang="en-US" sz="3600"/>
              <a:t>A.焰色试验为黄色，说明该物质中肯定含有钠元素</a:t>
            </a:r>
            <a:endParaRPr lang="zh-CN" altLang="en-US" sz="3600"/>
          </a:p>
          <a:p>
            <a:pPr>
              <a:lnSpc>
                <a:spcPct val="160000"/>
              </a:lnSpc>
            </a:pPr>
            <a:r>
              <a:rPr lang="zh-CN" altLang="en-US" sz="3600"/>
              <a:t>B.某物质的焰色试验为黄色，说明一定不含有钾元素</a:t>
            </a:r>
            <a:endParaRPr lang="zh-CN" altLang="en-US" sz="3600"/>
          </a:p>
          <a:p>
            <a:pPr>
              <a:lnSpc>
                <a:spcPct val="160000"/>
              </a:lnSpc>
            </a:pPr>
            <a:r>
              <a:rPr lang="zh-CN" altLang="en-US" sz="3600"/>
              <a:t>C.焰色试验不能用于物质的鉴别</a:t>
            </a:r>
            <a:endParaRPr lang="zh-CN" altLang="en-US" sz="3600"/>
          </a:p>
          <a:p>
            <a:pPr>
              <a:lnSpc>
                <a:spcPct val="160000"/>
              </a:lnSpc>
            </a:pPr>
            <a:r>
              <a:rPr lang="zh-CN" altLang="en-US" sz="3600"/>
              <a:t>D.焰色试验是化学变化</a:t>
            </a:r>
            <a:endParaRPr lang="zh-CN" altLang="en-US" sz="3600"/>
          </a:p>
        </p:txBody>
      </p:sp>
      <p:sp>
        <p:nvSpPr>
          <p:cNvPr id="10" name="文本框 9"/>
          <p:cNvSpPr txBox="1"/>
          <p:nvPr/>
        </p:nvSpPr>
        <p:spPr>
          <a:xfrm>
            <a:off x="4862195" y="835025"/>
            <a:ext cx="6648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rgbClr val="FF0000"/>
                </a:solidFill>
              </a:rPr>
              <a:t>A</a:t>
            </a:r>
            <a:endParaRPr lang="en-US" altLang="zh-CN" sz="440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1" name="图片 51220" descr="谢谢观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8373" y="1844675"/>
            <a:ext cx="7753350" cy="30718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104449"/>
          <p:cNvSpPr txBox="1"/>
          <p:nvPr/>
        </p:nvSpPr>
        <p:spPr>
          <a:xfrm>
            <a:off x="4151313" y="1196975"/>
            <a:ext cx="3098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4488" name="表格 104487"/>
          <p:cNvGraphicFramePr/>
          <p:nvPr>
            <p:custDataLst>
              <p:tags r:id="rId1"/>
            </p:custDataLst>
          </p:nvPr>
        </p:nvGraphicFramePr>
        <p:xfrm>
          <a:off x="1514475" y="2765743"/>
          <a:ext cx="8929370" cy="3143250"/>
        </p:xfrm>
        <a:graphic>
          <a:graphicData uri="http://schemas.openxmlformats.org/drawingml/2006/table">
            <a:tbl>
              <a:tblPr/>
              <a:tblGrid>
                <a:gridCol w="1857375"/>
                <a:gridCol w="3148965"/>
                <a:gridCol w="3923030"/>
              </a:tblGrid>
              <a:tr h="990600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defTabSz="914400">
                        <a:buNone/>
                      </a:pPr>
                      <a:r>
                        <a:rPr lang="zh-CN" altLang="en-US" sz="2800" b="1" dirty="0">
                          <a:ea typeface="宋体" panose="02010600030101010101" pitchFamily="2" charset="-122"/>
                        </a:rPr>
                        <a:t>化学式</a:t>
                      </a:r>
                      <a:endParaRPr lang="zh-CN" altLang="en-US" sz="2800" b="1" dirty="0">
                        <a:ea typeface="宋体" panose="0201060003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defTabSz="914400">
                        <a:buNone/>
                      </a:pPr>
                      <a:r>
                        <a:rPr lang="zh-CN" altLang="en-US" sz="2400" b="1"/>
                        <a:t>     </a:t>
                      </a:r>
                      <a:endParaRPr lang="zh-CN" altLang="en-US" sz="2400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defTabSz="914400">
                        <a:buNone/>
                      </a:pPr>
                      <a:endParaRPr lang="zh-CN" altLang="en-US" sz="2400" b="1" baseline="-250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defTabSz="914400">
                        <a:buNone/>
                      </a:pPr>
                      <a:endParaRPr lang="zh-CN" altLang="en-US" sz="2400" b="1" dirty="0"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defTabSz="914400">
                        <a:buNone/>
                      </a:pPr>
                      <a:endParaRPr lang="zh-CN" altLang="en-US" sz="2400" b="1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defTabSz="914400">
                        <a:buNone/>
                      </a:pPr>
                      <a:endParaRPr lang="zh-CN" altLang="en-US" sz="2400" b="1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62050"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defTabSz="914400">
                        <a:buNone/>
                      </a:pPr>
                      <a:r>
                        <a:rPr lang="zh-CN" altLang="en-US" sz="2800" b="1" dirty="0">
                          <a:ea typeface="宋体" panose="02010600030101010101" pitchFamily="2" charset="-122"/>
                        </a:rPr>
                        <a:t>颜色</a:t>
                      </a:r>
                      <a:endParaRPr lang="zh-CN" altLang="en-US" sz="2800" b="1" dirty="0">
                        <a:ea typeface="宋体" panose="02010600030101010101" pitchFamily="2" charset="-122"/>
                      </a:endParaRPr>
                    </a:p>
                    <a:p>
                      <a:pPr marL="0" lvl="0" indent="0" defTabSz="914400">
                        <a:buNone/>
                      </a:pPr>
                      <a:r>
                        <a:rPr lang="zh-CN" altLang="en-US" sz="2800" b="1" dirty="0">
                          <a:ea typeface="宋体" panose="02010600030101010101" pitchFamily="2" charset="-122"/>
                        </a:rPr>
                        <a:t>状态</a:t>
                      </a:r>
                      <a:endParaRPr lang="zh-CN" altLang="en-US" sz="2800" b="1" dirty="0">
                        <a:ea typeface="宋体" panose="0201060003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defTabSz="914400">
                        <a:buNone/>
                      </a:pPr>
                      <a:endParaRPr lang="zh-CN" altLang="en-US" sz="2400" b="1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180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1pPr>
                      <a:lvl2pPr marL="0" lvl="1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2pPr>
                      <a:lvl3pPr marL="0" lvl="2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3pPr>
                      <a:lvl4pPr marL="0" lvl="3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4pPr>
                      <a:lvl5pPr marL="0" lvl="4" indent="0" algn="l" defTabSz="84645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600" b="0" i="0" u="none" kern="1200" baseline="0">
                          <a:solidFill>
                            <a:schemeClr val="tx1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defRPr>
                      </a:lvl5pPr>
                    </a:lstStyle>
                    <a:p>
                      <a:pPr marL="0" lvl="0" indent="0" defTabSz="914400">
                        <a:buNone/>
                      </a:pPr>
                      <a:endParaRPr lang="zh-CN" altLang="en-US" sz="2400" b="1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164" name="组合 104468"/>
          <p:cNvGrpSpPr/>
          <p:nvPr/>
        </p:nvGrpSpPr>
        <p:grpSpPr>
          <a:xfrm>
            <a:off x="4583113" y="4286250"/>
            <a:ext cx="3694113" cy="655638"/>
            <a:chOff x="2018" y="2886"/>
            <a:chExt cx="2327" cy="413"/>
          </a:xfrm>
        </p:grpSpPr>
        <p:sp>
          <p:nvSpPr>
            <p:cNvPr id="6165" name="文本框 104469"/>
            <p:cNvSpPr txBox="1"/>
            <p:nvPr/>
          </p:nvSpPr>
          <p:spPr>
            <a:xfrm>
              <a:off x="2018" y="2931"/>
              <a:ext cx="195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endPara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66" name="文本框 104470"/>
            <p:cNvSpPr txBox="1"/>
            <p:nvPr/>
          </p:nvSpPr>
          <p:spPr>
            <a:xfrm>
              <a:off x="4150" y="2886"/>
              <a:ext cx="195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endPara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6167" name="文本框 104471"/>
          <p:cNvSpPr txBox="1"/>
          <p:nvPr/>
        </p:nvSpPr>
        <p:spPr>
          <a:xfrm>
            <a:off x="1765618" y="2100580"/>
            <a:ext cx="309721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方正水柱简体" pitchFamily="65" charset="-122"/>
                <a:ea typeface="方正水柱简体" pitchFamily="65" charset="-122"/>
              </a:rPr>
              <a:t>1、物理性质</a:t>
            </a:r>
            <a:endParaRPr lang="zh-CN" altLang="en-US" sz="3200" b="1">
              <a:solidFill>
                <a:srgbClr val="0000FF"/>
              </a:solidFill>
              <a:latin typeface="方正小标宋简体" panose="03000509000000000000" pitchFamily="2" charset="-122"/>
              <a:ea typeface="方正小标宋简体" panose="03000509000000000000" pitchFamily="2" charset="-122"/>
            </a:endParaRPr>
          </a:p>
        </p:txBody>
      </p:sp>
      <p:sp>
        <p:nvSpPr>
          <p:cNvPr id="104474" name="文本框 104473"/>
          <p:cNvSpPr txBox="1"/>
          <p:nvPr/>
        </p:nvSpPr>
        <p:spPr>
          <a:xfrm>
            <a:off x="3962400" y="5029200"/>
            <a:ext cx="2057400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b="1" dirty="0">
                <a:latin typeface="Times New Roman" panose="02020603050405020304" pitchFamily="18" charset="0"/>
                <a:ea typeface="叶根友特色简体升级版" pitchFamily="2" charset="-122"/>
              </a:rPr>
              <a:t>白色固体</a:t>
            </a:r>
            <a:endParaRPr lang="zh-CN" altLang="en-US" sz="3200" b="1">
              <a:latin typeface="Times New Roman" panose="02020603050405020304" pitchFamily="18" charset="0"/>
              <a:ea typeface="叶根友特色简体升级版" pitchFamily="2" charset="-122"/>
            </a:endParaRPr>
          </a:p>
        </p:txBody>
      </p:sp>
      <p:sp>
        <p:nvSpPr>
          <p:cNvPr id="104475" name="文本框 104474"/>
          <p:cNvSpPr txBox="1"/>
          <p:nvPr/>
        </p:nvSpPr>
        <p:spPr>
          <a:xfrm>
            <a:off x="7010400" y="5105400"/>
            <a:ext cx="2590800" cy="58356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3200" b="1" dirty="0">
                <a:latin typeface="Times New Roman" panose="02020603050405020304" pitchFamily="18" charset="0"/>
                <a:ea typeface="迷你简咪咪" pitchFamily="49" charset="-122"/>
              </a:rPr>
              <a:t>淡黄色固体</a:t>
            </a:r>
            <a:endParaRPr lang="zh-CN" altLang="en-US" sz="3200" b="1">
              <a:latin typeface="Times New Roman" panose="02020603050405020304" pitchFamily="18" charset="0"/>
              <a:ea typeface="迷你简咪咪" pitchFamily="49" charset="-122"/>
            </a:endParaRPr>
          </a:p>
        </p:txBody>
      </p:sp>
      <p:sp>
        <p:nvSpPr>
          <p:cNvPr id="6170" name="文本框 104475"/>
          <p:cNvSpPr txBox="1"/>
          <p:nvPr/>
        </p:nvSpPr>
        <p:spPr>
          <a:xfrm>
            <a:off x="7200583" y="3167698"/>
            <a:ext cx="2209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Na</a:t>
            </a:r>
            <a:r>
              <a:rPr lang="en-US" altLang="zh-CN" sz="28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sz="28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2800" b="1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71" name="文本框 104476"/>
          <p:cNvSpPr txBox="1"/>
          <p:nvPr/>
        </p:nvSpPr>
        <p:spPr>
          <a:xfrm>
            <a:off x="4267200" y="4114800"/>
            <a:ext cx="2209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Na</a:t>
            </a:r>
            <a:r>
              <a:rPr lang="en-US" altLang="zh-CN" sz="28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endParaRPr lang="en-US" altLang="zh-CN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72" name="文本框 104477"/>
          <p:cNvSpPr txBox="1"/>
          <p:nvPr/>
        </p:nvSpPr>
        <p:spPr>
          <a:xfrm>
            <a:off x="1668463" y="4076700"/>
            <a:ext cx="154781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化合价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73" name="文本框 104478"/>
          <p:cNvSpPr txBox="1"/>
          <p:nvPr/>
        </p:nvSpPr>
        <p:spPr>
          <a:xfrm>
            <a:off x="3964940" y="3168015"/>
            <a:ext cx="2209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Na</a:t>
            </a:r>
            <a:r>
              <a:rPr lang="en-US" altLang="zh-CN" sz="28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endParaRPr lang="en-US" altLang="zh-CN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74" name="文本框 104479"/>
          <p:cNvSpPr txBox="1"/>
          <p:nvPr/>
        </p:nvSpPr>
        <p:spPr>
          <a:xfrm>
            <a:off x="7315200" y="4114800"/>
            <a:ext cx="2209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Na</a:t>
            </a:r>
            <a:r>
              <a:rPr lang="en-US" altLang="zh-CN" sz="28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sz="28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2800" b="1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75" name="文本框 104480"/>
          <p:cNvSpPr txBox="1"/>
          <p:nvPr/>
        </p:nvSpPr>
        <p:spPr>
          <a:xfrm>
            <a:off x="4419600" y="3962400"/>
            <a:ext cx="44323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800" b="1">
                <a:solidFill>
                  <a:srgbClr val="FF00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+1</a:t>
            </a:r>
            <a:endParaRPr lang="en-US" altLang="zh-CN" sz="1800" b="1">
              <a:solidFill>
                <a:srgbClr val="FF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76" name="文本框 104481"/>
          <p:cNvSpPr txBox="1"/>
          <p:nvPr/>
        </p:nvSpPr>
        <p:spPr>
          <a:xfrm>
            <a:off x="4876800" y="3962400"/>
            <a:ext cx="386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800" b="1">
                <a:solidFill>
                  <a:srgbClr val="FF00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-2</a:t>
            </a:r>
            <a:endParaRPr lang="en-US" altLang="zh-CN" sz="1800" b="1">
              <a:solidFill>
                <a:srgbClr val="FF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77" name="文本框 104482"/>
          <p:cNvSpPr txBox="1"/>
          <p:nvPr/>
        </p:nvSpPr>
        <p:spPr>
          <a:xfrm>
            <a:off x="7391400" y="3962400"/>
            <a:ext cx="44323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800" b="1">
                <a:solidFill>
                  <a:srgbClr val="FF00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+1</a:t>
            </a:r>
            <a:endParaRPr lang="en-US" altLang="zh-CN" sz="1800" b="1">
              <a:solidFill>
                <a:srgbClr val="FF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78" name="文本框 104483"/>
          <p:cNvSpPr txBox="1"/>
          <p:nvPr/>
        </p:nvSpPr>
        <p:spPr>
          <a:xfrm>
            <a:off x="7924800" y="3943350"/>
            <a:ext cx="386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800" b="1">
                <a:solidFill>
                  <a:srgbClr val="FF00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-1</a:t>
            </a:r>
            <a:endParaRPr lang="en-US" altLang="zh-CN" sz="1800" b="1">
              <a:solidFill>
                <a:srgbClr val="FF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84" name="灯片编号占位符 3"/>
          <p:cNvSpPr/>
          <p:nvPr>
            <p:ph type="sldNum" sz="quarter" idx="12"/>
          </p:nvPr>
        </p:nvSpPr>
        <p:spPr>
          <a:xfrm>
            <a:off x="8221663" y="6326188"/>
            <a:ext cx="2411412" cy="476250"/>
          </a:xfrm>
        </p:spPr>
        <p:txBody>
          <a:bodyPr lIns="84644" tIns="42323" rIns="84644" bIns="42323" anchor="b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5pPr>
          </a:lstStyle>
          <a:p>
            <a:pPr lvl="0" indent="0" algn="r" defTabSz="481330"/>
            <a:fld id="{9A0DB2DC-4C9A-4742-B13C-FB6460FD3503}" type="slidenum">
              <a:rPr lang="zh-CN" altLang="en-US" sz="1300" dirty="0">
                <a:solidFill>
                  <a:schemeClr val="tx2"/>
                </a:solidFill>
                <a:ea typeface="宋体" panose="02010600030101010101" pitchFamily="2" charset="-122"/>
              </a:rPr>
            </a:fld>
            <a:endParaRPr lang="zh-CN" altLang="en-US" sz="1300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1258570"/>
            <a:ext cx="10850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方正水柱简体" pitchFamily="65" charset="-122"/>
                <a:ea typeface="方正水柱简体" pitchFamily="65" charset="-122"/>
                <a:sym typeface="+mn-ea"/>
              </a:rPr>
              <a:t>思考：回忆前面做过的实验，描述氧化钠和过氧化钠的颜色、状态。</a:t>
            </a:r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1260475" y="568960"/>
            <a:ext cx="3738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方正水柱简体" pitchFamily="65" charset="-122"/>
                <a:ea typeface="方正水柱简体" pitchFamily="65" charset="-122"/>
                <a:sym typeface="+mn-ea"/>
              </a:rPr>
              <a:t>一、氧化钠和过氧化钠</a:t>
            </a:r>
            <a:endParaRPr lang="zh-CN" altLang="en-US" sz="2800"/>
          </a:p>
        </p:txBody>
      </p:sp>
      <p:graphicFrame>
        <p:nvGraphicFramePr>
          <p:cNvPr id="465924" name="对象 465923"/>
          <p:cNvGraphicFramePr/>
          <p:nvPr/>
        </p:nvGraphicFramePr>
        <p:xfrm>
          <a:off x="791687" y="5909469"/>
          <a:ext cx="10800080" cy="532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0801350" imgH="533400" progId="Word.Document.8">
                  <p:embed/>
                </p:oleObj>
              </mc:Choice>
              <mc:Fallback>
                <p:oleObj name="" r:id="rId2" imgW="10801350" imgH="533400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1687" y="5909469"/>
                        <a:ext cx="10800080" cy="5327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65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74" grpId="0"/>
      <p:bldP spid="104475" grpId="0" bldLvl="0" animBg="1"/>
      <p:bldP spid="6176" grpId="0"/>
      <p:bldP spid="6178" grpId="0"/>
      <p:bldP spid="6175" grpId="0"/>
      <p:bldP spid="617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6" name="Group 60"/>
          <p:cNvGraphicFramePr>
            <a:graphicFrameLocks noGrp="1"/>
          </p:cNvGraphicFramePr>
          <p:nvPr>
            <p:ph/>
            <p:custDataLst>
              <p:tags r:id="rId1"/>
            </p:custDataLst>
          </p:nvPr>
        </p:nvGraphicFramePr>
        <p:xfrm>
          <a:off x="610870" y="1332865"/>
          <a:ext cx="11239500" cy="5054600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2959735"/>
                <a:gridCol w="3625850"/>
                <a:gridCol w="4653915"/>
              </a:tblGrid>
              <a:tr h="5645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r>
                        <a:rPr kumimoji="1" lang="en-US" altLang="zh-CN" sz="2200" b="1" baseline="-2500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kumimoji="1" lang="en-US" altLang="zh-CN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r>
                        <a:rPr kumimoji="1" lang="en-US" altLang="zh-CN" sz="2200" b="1" baseline="-25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kumimoji="1" lang="en-US" altLang="zh-CN" sz="2200" b="1" baseline="-25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zh-CN" sz="2200" b="1" baseline="-2500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340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颜色状态</a:t>
                      </a:r>
                      <a:endParaRPr kumimoji="1" lang="zh-CN" altLang="en-US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187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氧元素价态</a:t>
                      </a:r>
                      <a:endParaRPr kumimoji="1" lang="zh-CN" altLang="en-US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200" b="1" baseline="0" dirty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宋体" panose="02010600030101010101" pitchFamily="2" charset="-122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194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是否碱性氧化物</a:t>
                      </a:r>
                      <a:endParaRPr kumimoji="1" lang="zh-CN" altLang="en-US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784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与水反应</a:t>
                      </a:r>
                      <a:endParaRPr kumimoji="1" lang="zh-CN" altLang="en-US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146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kumimoji="1" lang="en-US" altLang="zh-CN" sz="2200" b="1" baseline="-25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反应</a:t>
                      </a:r>
                      <a:endParaRPr kumimoji="1" lang="zh-CN" altLang="en-US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8623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与盐酸反应</a:t>
                      </a:r>
                      <a:endParaRPr kumimoji="1" lang="zh-CN" altLang="en-US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baseline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86233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1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用途</a:t>
                      </a:r>
                      <a:endParaRPr kumimoji="1" lang="en-US" altLang="zh-CN" sz="2200" b="1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</a:t>
                      </a:r>
                      <a:r>
                        <a:rPr kumimoji="0" lang="en-US" altLang="zh-CN" sz="2200" b="1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-------</a:t>
                      </a:r>
                      <a:endParaRPr kumimoji="0" lang="en-US" altLang="zh-CN" sz="2200" b="1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200" b="1" baseline="0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9" marB="45719" anchor="ctr" anchorCtr="1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48693" name="Text Box 37"/>
          <p:cNvSpPr txBox="1">
            <a:spLocks noChangeArrowheads="1"/>
          </p:cNvSpPr>
          <p:nvPr/>
        </p:nvSpPr>
        <p:spPr bwMode="auto">
          <a:xfrm>
            <a:off x="7554913" y="1934840"/>
            <a:ext cx="2617787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淡黄色固体</a:t>
            </a:r>
            <a:endParaRPr kumimoji="1" lang="zh-CN" altLang="en-US" sz="2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1048694" name="Text Box 38"/>
          <p:cNvSpPr txBox="1">
            <a:spLocks noChangeArrowheads="1"/>
          </p:cNvSpPr>
          <p:nvPr/>
        </p:nvSpPr>
        <p:spPr bwMode="auto">
          <a:xfrm>
            <a:off x="4370859" y="2030090"/>
            <a:ext cx="2011362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白色固体</a:t>
            </a:r>
            <a:endParaRPr kumimoji="1" lang="zh-CN" altLang="en-US" sz="2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1048695" name="Text Box 39"/>
          <p:cNvSpPr txBox="1">
            <a:spLocks noChangeArrowheads="1"/>
          </p:cNvSpPr>
          <p:nvPr/>
        </p:nvSpPr>
        <p:spPr bwMode="auto">
          <a:xfrm>
            <a:off x="4328740" y="2562543"/>
            <a:ext cx="5632450" cy="4298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200" b="1" dirty="0">
                <a:solidFill>
                  <a:srgbClr val="FF0000"/>
                </a:solidFill>
                <a:ea typeface="黑体" panose="02010609060101010101" pitchFamily="2" charset="-122"/>
              </a:rPr>
              <a:t>   </a:t>
            </a:r>
            <a:r>
              <a:rPr kumimoji="1" lang="en-US" altLang="zh-CN" sz="2200" b="1" dirty="0">
                <a:solidFill>
                  <a:srgbClr val="FFFFFF"/>
                </a:solidFill>
                <a:ea typeface="黑体" panose="02010609060101010101" pitchFamily="2" charset="-122"/>
              </a:rPr>
              <a:t>    </a:t>
            </a:r>
            <a:r>
              <a:rPr kumimoji="1" lang="en-US" altLang="zh-CN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2" charset="-122"/>
              </a:rPr>
              <a:t> </a:t>
            </a:r>
            <a:r>
              <a:rPr kumimoji="1"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-</a:t>
            </a:r>
            <a:r>
              <a:rPr kumimoji="1" lang="en-US" altLang="zh-CN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2" charset="-122"/>
              </a:rPr>
              <a:t>2</a:t>
            </a:r>
            <a:r>
              <a:rPr kumimoji="1" lang="zh-CN" altLang="en-US" sz="2200" b="1" dirty="0">
                <a:solidFill>
                  <a:srgbClr val="FFFFFF"/>
                </a:solidFill>
                <a:ea typeface="黑体" panose="02010609060101010101" pitchFamily="2" charset="-122"/>
              </a:rPr>
              <a:t>                        </a:t>
            </a:r>
            <a:r>
              <a:rPr kumimoji="1" lang="zh-CN" altLang="en-US" sz="2200" b="1" dirty="0" smtClean="0">
                <a:solidFill>
                  <a:srgbClr val="FFFFFF"/>
                </a:solidFill>
                <a:ea typeface="黑体" panose="02010609060101010101" pitchFamily="2" charset="-122"/>
              </a:rPr>
              <a:t>               </a:t>
            </a:r>
            <a:r>
              <a:rPr kumimoji="1" lang="en-US" altLang="zh-CN" sz="2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-1  </a:t>
            </a:r>
            <a:r>
              <a:rPr kumimoji="1" lang="zh-CN" altLang="en-US" sz="2200" b="1" dirty="0">
                <a:solidFill>
                  <a:srgbClr val="FFFF00"/>
                </a:solidFill>
                <a:ea typeface="黑体" panose="02010609060101010101" pitchFamily="2" charset="-122"/>
              </a:rPr>
              <a:t>                     </a:t>
            </a:r>
            <a:endParaRPr kumimoji="1" lang="zh-CN" altLang="en-US" sz="2200" b="1" dirty="0">
              <a:solidFill>
                <a:srgbClr val="FFFF00"/>
              </a:solidFill>
              <a:ea typeface="黑体" panose="02010609060101010101" pitchFamily="2" charset="-122"/>
            </a:endParaRPr>
          </a:p>
        </p:txBody>
      </p:sp>
      <p:sp>
        <p:nvSpPr>
          <p:cNvPr id="103437" name="圆角矩形 103436"/>
          <p:cNvSpPr/>
          <p:nvPr/>
        </p:nvSpPr>
        <p:spPr>
          <a:xfrm>
            <a:off x="775335" y="427355"/>
            <a:ext cx="3962400" cy="79216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noFill/>
          </a:ln>
        </p:spPr>
        <p:txBody>
          <a:bodyPr wrap="none" anchor="ctr"/>
          <a:p>
            <a:pPr algn="ctr" fontAlgn="base"/>
            <a:r>
              <a:rPr lang="zh-CN" altLang="en-US" sz="4400" b="1" strike="noStrike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经典趣体简" pitchFamily="49" charset="-122"/>
                <a:ea typeface="经典趣体简" pitchFamily="49" charset="-122"/>
                <a:cs typeface="+mn-cs"/>
              </a:rPr>
              <a:t>性质比较</a:t>
            </a:r>
            <a:endParaRPr lang="zh-CN" altLang="en-US" sz="4400" b="1" strike="noStrike" noProof="1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经典趣体简" pitchFamily="49" charset="-122"/>
              <a:ea typeface="经典趣体简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/>
      </p:par>
    </p:tnLst>
    <p:bldLst>
      <p:bldP spid="1048694" grpId="1" animBg="1"/>
      <p:bldP spid="1048693" grpId="1" animBg="1"/>
      <p:bldP spid="104869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文本框 105474"/>
          <p:cNvSpPr txBox="1"/>
          <p:nvPr/>
        </p:nvSpPr>
        <p:spPr>
          <a:xfrm>
            <a:off x="1499235" y="1953260"/>
            <a:ext cx="8915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方正水柱简体" pitchFamily="65" charset="-122"/>
                <a:ea typeface="方正水柱简体" pitchFamily="65" charset="-122"/>
              </a:rPr>
              <a:t>思考：碱性氧化物有哪些重要的性质？</a:t>
            </a:r>
            <a:endParaRPr lang="zh-CN" altLang="en-US" sz="2800" b="1" dirty="0">
              <a:solidFill>
                <a:srgbClr val="FF0000"/>
              </a:solidFill>
              <a:latin typeface="方正水柱简体" pitchFamily="65" charset="-122"/>
              <a:ea typeface="方正水柱简体" pitchFamily="65" charset="-122"/>
            </a:endParaRPr>
          </a:p>
        </p:txBody>
      </p:sp>
      <p:sp>
        <p:nvSpPr>
          <p:cNvPr id="105476" name="文本框 105475"/>
          <p:cNvSpPr txBox="1"/>
          <p:nvPr/>
        </p:nvSpPr>
        <p:spPr>
          <a:xfrm>
            <a:off x="1651635" y="2551748"/>
            <a:ext cx="8610600" cy="23069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50000"/>
              </a:lnSpc>
            </a:pPr>
            <a:r>
              <a:rPr lang="en-US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Ⅰ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lang="zh-CN" altLang="en-US" sz="32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水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反应生成碱</a:t>
            </a:r>
            <a:r>
              <a:rPr lang="zh-CN" altLang="en-US" sz="32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zh-CN" altLang="en-US" sz="3200" b="1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Ⅱ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lang="zh-CN" altLang="en-US" sz="32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酸性氧化物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反应生成</a:t>
            </a:r>
            <a:r>
              <a:rPr lang="zh-CN" altLang="en-US" sz="32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相应的盐 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Ⅲ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lang="zh-CN" altLang="en-US" sz="32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酸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反应</a:t>
            </a:r>
            <a:r>
              <a:rPr lang="zh-CN" altLang="en-US" sz="3200" b="1" dirty="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只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生成相应的盐和水。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172" name="文本框 105476"/>
          <p:cNvSpPr txBox="1"/>
          <p:nvPr/>
        </p:nvSpPr>
        <p:spPr>
          <a:xfrm>
            <a:off x="1752283" y="1184910"/>
            <a:ext cx="2971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方正水柱简体" pitchFamily="65" charset="-122"/>
                <a:ea typeface="方正水柱简体" pitchFamily="65" charset="-122"/>
              </a:rPr>
              <a:t>（</a:t>
            </a:r>
            <a:r>
              <a:rPr lang="en-US" altLang="zh-CN" sz="2800" b="1" dirty="0">
                <a:latin typeface="方正水柱简体" pitchFamily="65" charset="-122"/>
                <a:ea typeface="方正水柱简体" pitchFamily="65" charset="-122"/>
              </a:rPr>
              <a:t>1</a:t>
            </a:r>
            <a:r>
              <a:rPr lang="zh-CN" altLang="en-US" sz="2800" b="1" dirty="0">
                <a:latin typeface="方正水柱简体" pitchFamily="65" charset="-122"/>
                <a:ea typeface="方正水柱简体" pitchFamily="65" charset="-122"/>
              </a:rPr>
              <a:t>）氧化钠</a:t>
            </a:r>
            <a:endParaRPr lang="zh-CN" altLang="en-US" sz="2800" b="1" dirty="0">
              <a:latin typeface="方正水柱简体" pitchFamily="65" charset="-122"/>
              <a:ea typeface="方正水柱简体" pitchFamily="65" charset="-122"/>
            </a:endParaRPr>
          </a:p>
        </p:txBody>
      </p:sp>
      <p:sp>
        <p:nvSpPr>
          <p:cNvPr id="7176" name="灯片编号占位符 3"/>
          <p:cNvSpPr/>
          <p:nvPr>
            <p:ph type="sldNum" sz="quarter" idx="12"/>
          </p:nvPr>
        </p:nvSpPr>
        <p:spPr>
          <a:xfrm>
            <a:off x="8221663" y="6326188"/>
            <a:ext cx="2411412" cy="476250"/>
          </a:xfrm>
        </p:spPr>
        <p:txBody>
          <a:bodyPr lIns="84644" tIns="42323" rIns="84644" bIns="42323" anchor="b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5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5pPr>
          </a:lstStyle>
          <a:p>
            <a:pPr lvl="0" indent="0" algn="r" defTabSz="481330"/>
            <a:endParaRPr lang="zh-CN" altLang="en-US" sz="1300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6167" name="文本框 104471"/>
          <p:cNvSpPr txBox="1"/>
          <p:nvPr/>
        </p:nvSpPr>
        <p:spPr>
          <a:xfrm>
            <a:off x="611823" y="452755"/>
            <a:ext cx="309721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方正水柱简体" pitchFamily="65" charset="-122"/>
                <a:ea typeface="方正水柱简体" pitchFamily="65" charset="-122"/>
              </a:rPr>
              <a:t>2</a:t>
            </a:r>
            <a:r>
              <a:rPr lang="zh-CN" altLang="en-US" sz="2800" b="1" dirty="0">
                <a:latin typeface="方正水柱简体" pitchFamily="65" charset="-122"/>
                <a:ea typeface="方正水柱简体" pitchFamily="65" charset="-122"/>
              </a:rPr>
              <a:t>、</a:t>
            </a:r>
            <a:r>
              <a:rPr lang="zh-CN" altLang="en-US" sz="2800" b="1" dirty="0">
                <a:latin typeface="方正水柱简体" pitchFamily="65" charset="-122"/>
                <a:ea typeface="方正水柱简体" pitchFamily="65" charset="-122"/>
              </a:rPr>
              <a:t>化学性质</a:t>
            </a:r>
            <a:endParaRPr lang="zh-CN" altLang="en-US" sz="3200" b="1">
              <a:solidFill>
                <a:srgbClr val="0000FF"/>
              </a:solidFill>
              <a:latin typeface="方正小标宋简体" panose="03000509000000000000" pitchFamily="2" charset="-122"/>
              <a:ea typeface="方正小标宋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5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5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5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文本框 106497"/>
          <p:cNvSpPr txBox="1"/>
          <p:nvPr/>
        </p:nvSpPr>
        <p:spPr>
          <a:xfrm>
            <a:off x="1408430" y="565150"/>
            <a:ext cx="9224010" cy="13709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3200" b="1" dirty="0">
                <a:solidFill>
                  <a:srgbClr val="333300"/>
                </a:solidFill>
                <a:latin typeface="方正新舒体简体" pitchFamily="2" charset="-122"/>
                <a:ea typeface="方正新舒体简体" pitchFamily="2" charset="-122"/>
              </a:rPr>
              <a:t>请大家写出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方正新舒体简体" pitchFamily="2" charset="-122"/>
              </a:rPr>
              <a:t>Na</a:t>
            </a:r>
            <a:r>
              <a:rPr lang="en-US" altLang="zh-CN" sz="3200" b="1" baseline="-25000">
                <a:solidFill>
                  <a:srgbClr val="FF0000"/>
                </a:solidFill>
                <a:latin typeface="Times New Roman" panose="02020603050405020304" pitchFamily="18" charset="0"/>
                <a:ea typeface="方正新舒体简体" pitchFamily="2" charset="-122"/>
              </a:rPr>
              <a:t>2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方正新舒体简体" pitchFamily="2" charset="-122"/>
              </a:rPr>
              <a:t>O</a:t>
            </a:r>
            <a:r>
              <a:rPr lang="zh-CN" altLang="en-US" sz="3200" b="1" dirty="0">
                <a:solidFill>
                  <a:srgbClr val="333300"/>
                </a:solidFill>
                <a:latin typeface="方正新舒体简体" pitchFamily="2" charset="-122"/>
                <a:ea typeface="方正新舒体简体" pitchFamily="2" charset="-122"/>
              </a:rPr>
              <a:t>与水、</a:t>
            </a:r>
            <a:r>
              <a:rPr lang="en-US" altLang="zh-CN" sz="3200" b="1">
                <a:solidFill>
                  <a:srgbClr val="333300"/>
                </a:solidFill>
                <a:latin typeface="Times New Roman" panose="02020603050405020304" pitchFamily="18" charset="0"/>
                <a:ea typeface="方正新舒体简体" pitchFamily="2" charset="-122"/>
              </a:rPr>
              <a:t>CO</a:t>
            </a:r>
            <a:r>
              <a:rPr lang="en-US" altLang="zh-CN" sz="3200" b="1" baseline="-25000">
                <a:solidFill>
                  <a:srgbClr val="333300"/>
                </a:solidFill>
                <a:latin typeface="Times New Roman" panose="02020603050405020304" pitchFamily="18" charset="0"/>
                <a:ea typeface="方正新舒体简体" pitchFamily="2" charset="-122"/>
              </a:rPr>
              <a:t>2</a:t>
            </a:r>
            <a:r>
              <a:rPr lang="zh-CN" altLang="en-US" sz="3200" b="1" dirty="0">
                <a:solidFill>
                  <a:srgbClr val="333300"/>
                </a:solidFill>
                <a:latin typeface="方正新舒体简体" pitchFamily="2" charset="-122"/>
                <a:ea typeface="方正新舒体简体" pitchFamily="2" charset="-122"/>
              </a:rPr>
              <a:t>、稀盐酸反应的化学方程式</a:t>
            </a:r>
            <a:endParaRPr lang="zh-CN" altLang="en-US" sz="3200" b="1">
              <a:solidFill>
                <a:srgbClr val="333300"/>
              </a:solidFill>
              <a:latin typeface="方正新舒体简体" pitchFamily="2" charset="-122"/>
              <a:ea typeface="方正新舒体简体" pitchFamily="2" charset="-122"/>
            </a:endParaRPr>
          </a:p>
        </p:txBody>
      </p:sp>
      <p:sp>
        <p:nvSpPr>
          <p:cNvPr id="106499" name="文本框 106498"/>
          <p:cNvSpPr txBox="1"/>
          <p:nvPr/>
        </p:nvSpPr>
        <p:spPr>
          <a:xfrm>
            <a:off x="2419350" y="1936115"/>
            <a:ext cx="7010400" cy="25533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4000" b="1">
                <a:solidFill>
                  <a:srgbClr val="0000FF"/>
                </a:solidFill>
                <a:latin typeface="Times New Roman" panose="02020603050405020304" pitchFamily="18" charset="0"/>
              </a:rPr>
              <a:t>Na</a:t>
            </a:r>
            <a:r>
              <a:rPr lang="en-US" altLang="zh-CN" sz="4000" b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>
                <a:solidFill>
                  <a:srgbClr val="0000FF"/>
                </a:solidFill>
                <a:latin typeface="Times New Roman" panose="02020603050405020304" pitchFamily="18" charset="0"/>
              </a:rPr>
              <a:t>O+H</a:t>
            </a:r>
            <a:r>
              <a:rPr lang="en-US" altLang="zh-CN" sz="4000" b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>
                <a:solidFill>
                  <a:srgbClr val="0000FF"/>
                </a:solidFill>
                <a:latin typeface="Times New Roman" panose="02020603050405020304" pitchFamily="18" charset="0"/>
              </a:rPr>
              <a:t>O=2NaOH</a:t>
            </a:r>
            <a:endParaRPr lang="en-US" altLang="zh-CN" sz="4000" b="1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4000" b="1">
                <a:solidFill>
                  <a:srgbClr val="0000FF"/>
                </a:solidFill>
                <a:latin typeface="Times New Roman" panose="02020603050405020304" pitchFamily="18" charset="0"/>
              </a:rPr>
              <a:t>Na</a:t>
            </a:r>
            <a:r>
              <a:rPr lang="en-US" altLang="zh-CN" sz="4000" b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>
                <a:solidFill>
                  <a:srgbClr val="0000FF"/>
                </a:solidFill>
                <a:latin typeface="Times New Roman" panose="02020603050405020304" pitchFamily="18" charset="0"/>
              </a:rPr>
              <a:t>O+CO</a:t>
            </a:r>
            <a:r>
              <a:rPr lang="en-US" altLang="zh-CN" sz="4000" b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>
                <a:solidFill>
                  <a:srgbClr val="0000FF"/>
                </a:solidFill>
                <a:latin typeface="Times New Roman" panose="02020603050405020304" pitchFamily="18" charset="0"/>
              </a:rPr>
              <a:t>=Na</a:t>
            </a:r>
            <a:r>
              <a:rPr lang="en-US" altLang="zh-CN" sz="4000" b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>
                <a:solidFill>
                  <a:srgbClr val="0000FF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4000" b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3</a:t>
            </a:r>
            <a:endParaRPr lang="en-US" altLang="zh-CN" sz="4000" b="1" baseline="-2500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4000" b="1">
                <a:solidFill>
                  <a:srgbClr val="0000FF"/>
                </a:solidFill>
                <a:latin typeface="Times New Roman" panose="02020603050405020304" pitchFamily="18" charset="0"/>
              </a:rPr>
              <a:t>Na</a:t>
            </a:r>
            <a:r>
              <a:rPr lang="en-US" altLang="zh-CN" sz="4000" b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>
                <a:solidFill>
                  <a:srgbClr val="0000FF"/>
                </a:solidFill>
                <a:latin typeface="Times New Roman" panose="02020603050405020304" pitchFamily="18" charset="0"/>
              </a:rPr>
              <a:t>O+2HCl=2NaCl+H</a:t>
            </a:r>
            <a:r>
              <a:rPr lang="en-US" altLang="zh-CN" sz="4000" b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>
                <a:solidFill>
                  <a:srgbClr val="0000FF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</a:rPr>
              <a:t>          </a:t>
            </a:r>
            <a:endParaRPr lang="en-US" altLang="zh-CN" sz="32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00" name="文本框 106499"/>
          <p:cNvSpPr txBox="1"/>
          <p:nvPr/>
        </p:nvSpPr>
        <p:spPr>
          <a:xfrm>
            <a:off x="1524000" y="4724400"/>
            <a:ext cx="9144000" cy="1260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4400" b="1" dirty="0">
                <a:solidFill>
                  <a:srgbClr val="FF0000"/>
                </a:solidFill>
                <a:latin typeface="汉仪双线体简" pitchFamily="49" charset="-122"/>
                <a:ea typeface="汉仪双线体简" pitchFamily="49" charset="-122"/>
              </a:rPr>
              <a:t>讨论</a:t>
            </a:r>
            <a:r>
              <a:rPr lang="zh-CN" altLang="en-US" sz="4400" b="1" dirty="0">
                <a:latin typeface="汉仪双线体简" pitchFamily="49" charset="-122"/>
                <a:ea typeface="汉仪双线体简" pitchFamily="49" charset="-122"/>
              </a:rPr>
              <a:t>：</a:t>
            </a:r>
            <a:r>
              <a:rPr lang="zh-CN" altLang="en-US" sz="3200" b="1" dirty="0">
                <a:latin typeface="汉仪双线体简" pitchFamily="49" charset="-122"/>
                <a:ea typeface="汉仪双线体简" pitchFamily="49" charset="-122"/>
              </a:rPr>
              <a:t>  </a:t>
            </a:r>
            <a:r>
              <a:rPr lang="en-US" altLang="zh-CN" sz="3200" b="1">
                <a:latin typeface="Times New Roman" panose="02020603050405020304" pitchFamily="18" charset="0"/>
                <a:ea typeface="汉仪双线体简" pitchFamily="49" charset="-122"/>
              </a:rPr>
              <a:t>Na</a:t>
            </a:r>
            <a:r>
              <a:rPr lang="en-US" altLang="zh-CN" sz="3200" b="1" baseline="-25000">
                <a:latin typeface="Times New Roman" panose="02020603050405020304" pitchFamily="18" charset="0"/>
                <a:ea typeface="汉仪双线体简" pitchFamily="49" charset="-122"/>
              </a:rPr>
              <a:t>2</a:t>
            </a:r>
            <a:r>
              <a:rPr lang="en-US" altLang="zh-CN" sz="3200" b="1">
                <a:latin typeface="Times New Roman" panose="02020603050405020304" pitchFamily="18" charset="0"/>
                <a:ea typeface="汉仪双线体简" pitchFamily="49" charset="-122"/>
              </a:rPr>
              <a:t>O</a:t>
            </a:r>
            <a:r>
              <a:rPr lang="en-US" altLang="zh-CN" sz="3200" b="1" baseline="-25000">
                <a:latin typeface="Times New Roman" panose="02020603050405020304" pitchFamily="18" charset="0"/>
                <a:ea typeface="汉仪双线体简" pitchFamily="49" charset="-122"/>
              </a:rPr>
              <a:t>2 </a:t>
            </a:r>
            <a:r>
              <a:rPr lang="zh-CN" altLang="en-US" sz="3200" b="1" dirty="0">
                <a:solidFill>
                  <a:srgbClr val="FF0000"/>
                </a:solidFill>
                <a:latin typeface="汉仪双线体简" pitchFamily="49" charset="-122"/>
                <a:ea typeface="汉仪双线体简" pitchFamily="49" charset="-122"/>
              </a:rPr>
              <a:t>能否</a:t>
            </a:r>
            <a:r>
              <a:rPr lang="zh-CN" altLang="en-US" sz="3200" b="1" dirty="0">
                <a:solidFill>
                  <a:srgbClr val="333300"/>
                </a:solidFill>
                <a:latin typeface="汉仪双线体简" pitchFamily="49" charset="-122"/>
                <a:ea typeface="汉仪双线体简" pitchFamily="49" charset="-122"/>
              </a:rPr>
              <a:t>与水、</a:t>
            </a:r>
            <a:r>
              <a:rPr lang="en-US" altLang="zh-CN" sz="3200" b="1">
                <a:solidFill>
                  <a:srgbClr val="333300"/>
                </a:solidFill>
                <a:latin typeface="Times New Roman" panose="02020603050405020304" pitchFamily="18" charset="0"/>
                <a:ea typeface="汉仪双线体简" pitchFamily="49" charset="-122"/>
              </a:rPr>
              <a:t>CO</a:t>
            </a:r>
            <a:r>
              <a:rPr lang="en-US" altLang="zh-CN" sz="3200" b="1" baseline="-25000">
                <a:solidFill>
                  <a:srgbClr val="333300"/>
                </a:solidFill>
                <a:latin typeface="Times New Roman" panose="02020603050405020304" pitchFamily="18" charset="0"/>
                <a:ea typeface="汉仪双线体简" pitchFamily="49" charset="-122"/>
              </a:rPr>
              <a:t>2</a:t>
            </a:r>
            <a:r>
              <a:rPr lang="zh-CN" altLang="en-US" sz="3200" b="1" dirty="0">
                <a:solidFill>
                  <a:srgbClr val="333300"/>
                </a:solidFill>
                <a:latin typeface="汉仪双线体简" pitchFamily="49" charset="-122"/>
                <a:ea typeface="汉仪双线体简" pitchFamily="49" charset="-122"/>
              </a:rPr>
              <a:t>、稀盐酸反应，若反应，则生成哪些物质？</a:t>
            </a:r>
            <a:endParaRPr lang="zh-CN" altLang="en-US" sz="3200" b="1" dirty="0">
              <a:latin typeface="汉仪双线体简" pitchFamily="49" charset="-122"/>
              <a:ea typeface="汉仪双线体简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6946" name="文本占位符 466945"/>
          <p:cNvSpPr/>
          <p:nvPr>
            <p:ph type="body" idx="1"/>
          </p:nvPr>
        </p:nvSpPr>
        <p:spPr>
          <a:xfrm>
            <a:off x="695960" y="1458595"/>
            <a:ext cx="10799763" cy="732155"/>
          </a:xfrm>
        </p:spPr>
        <p:txBody>
          <a:bodyPr>
            <a:spAutoFit/>
          </a:bodyPr>
          <a:p>
            <a:pPr>
              <a:buClr>
                <a:schemeClr val="accent1"/>
              </a:buClr>
              <a:buNone/>
            </a:pPr>
            <a:r>
              <a:rPr lang="en-US" altLang="zh-CN" sz="3200" b="1" dirty="0" err="1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1</a:t>
            </a:r>
            <a:r>
              <a:rPr sz="3200" b="1" dirty="0" err="1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、</a:t>
            </a:r>
            <a:r>
              <a:rPr sz="3200" b="1" dirty="0" err="1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Na</a:t>
            </a:r>
            <a:r>
              <a:rPr sz="3200" b="1" baseline="-25000" dirty="0" err="1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2</a:t>
            </a:r>
            <a:r>
              <a:rPr sz="3200" b="1" dirty="0" err="1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O</a:t>
            </a:r>
            <a:r>
              <a:rPr sz="3200" b="1" baseline="-25000" dirty="0" err="1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2</a:t>
            </a:r>
            <a:r>
              <a:rPr sz="3200" b="1" dirty="0" err="1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与水反应生成物</a:t>
            </a:r>
            <a:r>
              <a:rPr sz="3200" b="1" dirty="0" err="1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只</a:t>
            </a:r>
            <a:r>
              <a:rPr sz="3200" b="1" dirty="0" err="1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有氢氧化钠</a:t>
            </a:r>
            <a:r>
              <a:rPr sz="3200" b="1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是否合理？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85595" y="2190750"/>
            <a:ext cx="8007985" cy="1770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30000"/>
              </a:lnSpc>
            </a:pPr>
            <a:r>
              <a:rPr sz="2800" b="1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过氧化钠与水反应生成物</a:t>
            </a:r>
            <a:r>
              <a:rPr 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如果只有氢氧化钠，则反应</a:t>
            </a:r>
            <a:r>
              <a:rPr 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不存在</a:t>
            </a:r>
            <a:r>
              <a:rPr 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化合价</a:t>
            </a:r>
            <a:r>
              <a:rPr lang="zh-CN" sz="28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升高</a:t>
            </a:r>
            <a:r>
              <a:rPr lang="zh-CN" sz="28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，因此</a:t>
            </a:r>
            <a:r>
              <a:rPr lang="zh-CN" altLang="en-US" sz="28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产物</a:t>
            </a:r>
            <a:r>
              <a:rPr lang="zh-CN" sz="28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除</a:t>
            </a:r>
            <a:r>
              <a:rPr 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氢氧化钠之外还应有其他</a:t>
            </a:r>
            <a:r>
              <a:rPr lang="zh-CN" sz="28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产物。</a:t>
            </a:r>
            <a:endParaRPr lang="zh-CN" altLang="en-US" sz="28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5960" y="4062095"/>
            <a:ext cx="68345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 spc="150" dirty="0" err="1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3200" b="1" spc="150" dirty="0" err="1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3200" b="1" spc="150" dirty="0" err="1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除氢氧化钠以外还应该有什么？</a:t>
            </a:r>
            <a:endParaRPr lang="zh-CN" altLang="en-US" sz="3200" b="1" spc="150" dirty="0" err="1">
              <a:solidFill>
                <a:srgbClr val="FF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437" name="圆角矩形 103436"/>
          <p:cNvSpPr/>
          <p:nvPr/>
        </p:nvSpPr>
        <p:spPr>
          <a:xfrm>
            <a:off x="695960" y="666115"/>
            <a:ext cx="3962400" cy="79216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noFill/>
          </a:ln>
        </p:spPr>
        <p:txBody>
          <a:bodyPr wrap="none" anchor="ctr"/>
          <a:p>
            <a:pPr algn="ctr" fontAlgn="base"/>
            <a:r>
              <a:rPr lang="zh-CN" altLang="en-US" sz="4400" b="1" strike="noStrike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经典趣体简" pitchFamily="49" charset="-122"/>
                <a:ea typeface="经典趣体简" pitchFamily="49" charset="-122"/>
                <a:cs typeface="+mn-cs"/>
              </a:rPr>
              <a:t>思考与交流</a:t>
            </a:r>
            <a:endParaRPr lang="zh-CN" altLang="en-US" sz="4400" b="1" strike="noStrike" noProof="1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经典趣体简" pitchFamily="49" charset="-122"/>
              <a:ea typeface="经典趣体简" pitchFamily="49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5595" y="4812665"/>
            <a:ext cx="66179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fontAlgn="auto"/>
            <a:r>
              <a:rPr 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为保证化合价有升降，还应该得到</a:t>
            </a:r>
            <a:r>
              <a:rPr 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氧气</a:t>
            </a:r>
            <a:r>
              <a:rPr 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lang="zh-CN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66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03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nimBg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7970" name="文本占位符 467969"/>
          <p:cNvSpPr/>
          <p:nvPr>
            <p:ph type="body" idx="1"/>
          </p:nvPr>
        </p:nvSpPr>
        <p:spPr>
          <a:xfrm>
            <a:off x="695960" y="460375"/>
            <a:ext cx="10799763" cy="1259840"/>
          </a:xfrm>
        </p:spPr>
        <p:txBody>
          <a:bodyPr>
            <a:spAutoFit/>
          </a:bodyPr>
          <a:p>
            <a:pPr>
              <a:buClr>
                <a:schemeClr val="accent1"/>
              </a:buClr>
              <a:buNone/>
            </a:pPr>
            <a:r>
              <a:rPr lang="en-US" altLang="zh-CN" sz="2800" b="1" spc="0">
                <a:solidFill>
                  <a:schemeClr val="tx1"/>
                </a:solidFill>
                <a:latin typeface="方正水柱简体" pitchFamily="65" charset="-122"/>
                <a:ea typeface="方正水柱简体" pitchFamily="65" charset="-122"/>
              </a:rPr>
              <a:t>  </a:t>
            </a:r>
            <a:r>
              <a:rPr sz="2800" b="1" spc="0">
                <a:solidFill>
                  <a:schemeClr val="tx1"/>
                </a:solidFill>
                <a:latin typeface="方正水柱简体" pitchFamily="65" charset="-122"/>
                <a:ea typeface="方正水柱简体" pitchFamily="65" charset="-122"/>
              </a:rPr>
              <a:t>(2)</a:t>
            </a:r>
            <a:r>
              <a:rPr lang="zh-CN" altLang="en-US" sz="2800" b="1" spc="0" dirty="0">
                <a:solidFill>
                  <a:schemeClr val="tx1"/>
                </a:solidFill>
                <a:latin typeface="方正水柱简体" pitchFamily="65" charset="-122"/>
                <a:ea typeface="方正水柱简体" pitchFamily="65" charset="-122"/>
              </a:rPr>
              <a:t>过氧化钠</a:t>
            </a:r>
            <a:endParaRPr lang="zh-CN" altLang="en-US" sz="2800" b="1" spc="0" dirty="0">
              <a:solidFill>
                <a:schemeClr val="tx1"/>
              </a:solidFill>
              <a:latin typeface="方正水柱简体" pitchFamily="65" charset="-122"/>
              <a:ea typeface="方正水柱简体" pitchFamily="65" charset="-122"/>
            </a:endParaRPr>
          </a:p>
          <a:p>
            <a:pPr>
              <a:buClr>
                <a:schemeClr val="accent1"/>
              </a:buClr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与水的反应：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4575" y="4296093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612140"/>
            <a:r>
              <a:rPr 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475980" y="2667318"/>
            <a:ext cx="89789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氧气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32750" y="3470593"/>
            <a:ext cx="89408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放出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32750" y="4109085"/>
            <a:ext cx="4908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碱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1044575" y="1926590"/>
          <a:ext cx="10102850" cy="3609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3555"/>
                <a:gridCol w="1693545"/>
                <a:gridCol w="5365750"/>
              </a:tblGrid>
              <a:tr h="72199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实验现象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实验结论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199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产生气泡且能使带火星的木条复燃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气体为______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199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试管壁发热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反应______热量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199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pH试纸变蓝</a:t>
                      </a:r>
                      <a:endParaRPr lang="en-US" sz="2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有____生成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19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化学方程式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____________________________________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4956175" y="4979035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" name="表格 14"/>
          <p:cNvGraphicFramePr/>
          <p:nvPr>
            <p:custDataLst>
              <p:tags r:id="rId2"/>
            </p:custDataLst>
          </p:nvPr>
        </p:nvGraphicFramePr>
        <p:xfrm>
          <a:off x="1044575" y="4108450"/>
          <a:ext cx="10102850" cy="64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5675"/>
              </a:tblGrid>
              <a:tr h="6483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        反应后溶液使酚酞变红</a:t>
                      </a:r>
                      <a:endParaRPr lang="en-US" altLang="zh-CN" sz="2400" b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4908550" y="4932998"/>
            <a:ext cx="434784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2Na</a:t>
            </a:r>
            <a:r>
              <a:rPr lang="en-US" altLang="zh-CN" sz="2400" baseline="-30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sz="2400" baseline="-30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2H</a:t>
            </a:r>
            <a:r>
              <a:rPr lang="en-US" altLang="zh-CN" sz="2400" baseline="-30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O===4NaOH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sz="2400" baseline="-30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↑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1044575" y="4109085"/>
          <a:ext cx="10102850" cy="71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060"/>
                <a:gridCol w="5304790"/>
              </a:tblGrid>
              <a:tr h="711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</a:t>
                      </a:r>
                      <a:r>
                        <a:rPr lang="en-US" altLang="zh-CN" sz="2800"/>
                        <a:t> </a:t>
                      </a:r>
                      <a:r>
                        <a:rPr lang="zh-CN" altLang="en-US" sz="2800"/>
                        <a:t>振荡后溶液褪色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        </a:t>
                      </a:r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过氧化钠具有</a:t>
                      </a:r>
                      <a:r>
                        <a:rPr lang="en-US" sz="28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漂白性</a:t>
                      </a:r>
                      <a:endParaRPr lang="en-US" altLang="en-US" sz="2800" b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7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TABLE_BEAUTIFY" val="{5a4e82a3-6a5c-40cf-b49a-dcf4a2b4b5ac}"/>
</p:tagLst>
</file>

<file path=ppt/tags/tag67.xml><?xml version="1.0" encoding="utf-8"?>
<p:tagLst xmlns:p="http://schemas.openxmlformats.org/presentationml/2006/main">
  <p:tag name="KSO_WM_UNIT_TABLE_BEAUTIFY" val="smartTable{872a87d0-2a46-41b4-bcf8-6abb76cdf706}"/>
</p:tagLst>
</file>

<file path=ppt/tags/tag68.xml><?xml version="1.0" encoding="utf-8"?>
<p:tagLst xmlns:p="http://schemas.openxmlformats.org/presentationml/2006/main">
  <p:tag name="KSO_WM_UNIT_TABLE_BEAUTIFY" val="smartTable{a16f8b4b-547f-477f-acf9-6bb2cd7b1a76}"/>
</p:tagLst>
</file>

<file path=ppt/tags/tag69.xml><?xml version="1.0" encoding="utf-8"?>
<p:tagLst xmlns:p="http://schemas.openxmlformats.org/presentationml/2006/main">
  <p:tag name="KSO_WM_UNIT_TABLE_BEAUTIFY" val="{368424da-ae83-448e-b502-109ec68cf902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TABLE_BEAUTIFY" val="{42a6b989-ed24-4a1c-9b64-816544dad259}"/>
</p:tagLst>
</file>

<file path=ppt/tags/tag71.xml><?xml version="1.0" encoding="utf-8"?>
<p:tagLst xmlns:p="http://schemas.openxmlformats.org/presentationml/2006/main">
  <p:tag name="KSO_WM_UNIT_TABLE_BEAUTIFY" val="smartTable{872a87d0-2a46-41b4-bcf8-6abb76cdf706}"/>
</p:tagLst>
</file>

<file path=ppt/tags/tag72.xml><?xml version="1.0" encoding="utf-8"?>
<p:tagLst xmlns:p="http://schemas.openxmlformats.org/presentationml/2006/main">
  <p:tag name="KSO_WM_UNIT_TABLE_BEAUTIFY" val="{8a00cac3-e6f1-4056-be4d-a0856e89f39b}"/>
</p:tagLst>
</file>

<file path=ppt/tags/tag73.xml><?xml version="1.0" encoding="utf-8"?>
<p:tagLst xmlns:p="http://schemas.openxmlformats.org/presentationml/2006/main">
  <p:tag name="KSO_WM_UNIT_TABLE_BEAUTIFY" val="{6dee22e2-98b5-4120-8451-a3afa94677fd}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UNIT_TABLE_BEAUTIFY" val="smartTable{872a87d0-2a46-41b4-bcf8-6abb76cdf706}"/>
</p:tagLst>
</file>

<file path=ppt/tags/tag77.xml><?xml version="1.0" encoding="utf-8"?>
<p:tagLst xmlns:p="http://schemas.openxmlformats.org/presentationml/2006/main">
  <p:tag name="KSO_WM_UNIT_TABLE_BEAUTIFY" val="{6dee22e2-98b5-4120-8451-a3afa94677fd}"/>
</p:tagLst>
</file>

<file path=ppt/tags/tag78.xml><?xml version="1.0" encoding="utf-8"?>
<p:tagLst xmlns:p="http://schemas.openxmlformats.org/presentationml/2006/main">
  <p:tag name="KSO_WM_UNIT_TABLE_BEAUTIFY" val="smartTable{0302a039-9efc-4cbd-ae2c-08e3e9d69700}"/>
</p:tagLst>
</file>

<file path=ppt/tags/tag79.xml><?xml version="1.0" encoding="utf-8"?>
<p:tagLst xmlns:p="http://schemas.openxmlformats.org/presentationml/2006/main">
  <p:tag name="KSO_WM_UNIT_TABLE_BEAUTIFY" val="{6dee22e2-98b5-4120-8451-a3afa94677fd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TABLE_BEAUTIFY" val="smartTable{5f62dce2-8bb7-4be6-a16c-cd6982a4dd46}"/>
</p:tagLst>
</file>

<file path=ppt/tags/tag81.xml><?xml version="1.0" encoding="utf-8"?>
<p:tagLst xmlns:p="http://schemas.openxmlformats.org/presentationml/2006/main">
  <p:tag name="KSO_WM_UNIT_TABLE_BEAUTIFY" val="smartTable{def4cad3-c89c-4ec5-927f-312a7f2354bf}"/>
</p:tagLst>
</file>

<file path=ppt/tags/tag82.xml><?xml version="1.0" encoding="utf-8"?>
<p:tagLst xmlns:p="http://schemas.openxmlformats.org/presentationml/2006/main">
  <p:tag name="KSO_WM_UNIT_TABLE_BEAUTIFY" val="smartTable{e5ed5c68-80b7-456d-b618-60c16e8974a0}"/>
</p:tagLst>
</file>

<file path=ppt/tags/tag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新版空白演示配色">
    <a:dk1>
      <a:srgbClr val="000000"/>
    </a:dk1>
    <a:lt1>
      <a:srgbClr val="FFFFFF"/>
    </a:lt1>
    <a:dk2>
      <a:srgbClr val="0F1423"/>
    </a:dk2>
    <a:lt2>
      <a:srgbClr val="FFFFFF"/>
    </a:lt2>
    <a:accent1>
      <a:srgbClr val="6096E6"/>
    </a:accent1>
    <a:accent2>
      <a:srgbClr val="58B6E5"/>
    </a:accent2>
    <a:accent3>
      <a:srgbClr val="56CA95"/>
    </a:accent3>
    <a:accent4>
      <a:srgbClr val="FFBA55"/>
    </a:accent4>
    <a:accent5>
      <a:srgbClr val="F18870"/>
    </a:accent5>
    <a:accent6>
      <a:srgbClr val="EC5F74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4809</Words>
  <Application>WPS 演示</Application>
  <PresentationFormat>宽屏</PresentationFormat>
  <Paragraphs>771</Paragraphs>
  <Slides>38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41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81" baseType="lpstr">
      <vt:lpstr>Arial</vt:lpstr>
      <vt:lpstr>宋体</vt:lpstr>
      <vt:lpstr>Wingdings</vt:lpstr>
      <vt:lpstr>微软雅黑</vt:lpstr>
      <vt:lpstr>Wingdings</vt:lpstr>
      <vt:lpstr>Calibri</vt:lpstr>
      <vt:lpstr>方正小标宋_GBK</vt:lpstr>
      <vt:lpstr>Times New Roman</vt:lpstr>
      <vt:lpstr>华文新魏</vt:lpstr>
      <vt:lpstr>黑体</vt:lpstr>
      <vt:lpstr>华文楷体</vt:lpstr>
      <vt:lpstr>经典趣体简</vt:lpstr>
      <vt:lpstr>方正水柱简体</vt:lpstr>
      <vt:lpstr>方正小标宋简体</vt:lpstr>
      <vt:lpstr>叶根友特色简体升级版</vt:lpstr>
      <vt:lpstr>迷你简咪咪</vt:lpstr>
      <vt:lpstr>方正新舒体简体</vt:lpstr>
      <vt:lpstr>汉仪双线体简</vt:lpstr>
      <vt:lpstr>新宋体</vt:lpstr>
      <vt:lpstr>方正平和简体</vt:lpstr>
      <vt:lpstr>楷体_GB2312</vt:lpstr>
      <vt:lpstr>方正毡笔黑简体</vt:lpstr>
      <vt:lpstr>Arial Unicode MS</vt:lpstr>
      <vt:lpstr>方正综艺简体</vt:lpstr>
      <vt:lpstr>文鼎妞妞体</vt:lpstr>
      <vt:lpstr>方正隶二简体</vt:lpstr>
      <vt:lpstr>MingLiU</vt:lpstr>
      <vt:lpstr>MingLiU-ExtB</vt:lpstr>
      <vt:lpstr>Verdana</vt:lpstr>
      <vt:lpstr>方正中倩简体</vt:lpstr>
      <vt:lpstr>迷你霹雳体</vt:lpstr>
      <vt:lpstr>隶书</vt:lpstr>
      <vt:lpstr>方正艺黑简体</vt:lpstr>
      <vt:lpstr>汉仪醒示体简</vt:lpstr>
      <vt:lpstr>方正魏碑简体</vt:lpstr>
      <vt:lpstr>方正康体简体</vt:lpstr>
      <vt:lpstr>方正少儿简体</vt:lpstr>
      <vt:lpstr>迷你简汉真广标</vt:lpstr>
      <vt:lpstr>文鼎中特广告体</vt:lpstr>
      <vt:lpstr>汉仪橄榄体简</vt:lpstr>
      <vt:lpstr>方正黑体简体</vt:lpstr>
      <vt:lpstr>Office 主题​​</vt:lpstr>
      <vt:lpstr>Word.Document.8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（3）与酸反应</vt:lpstr>
      <vt:lpstr>4.与碱反应</vt:lpstr>
      <vt:lpstr>5.与盐的反应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lenovo</cp:lastModifiedBy>
  <cp:revision>184</cp:revision>
  <dcterms:created xsi:type="dcterms:W3CDTF">2019-06-19T02:08:00Z</dcterms:created>
  <dcterms:modified xsi:type="dcterms:W3CDTF">2020-10-13T11:58:11Z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